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75" r:id="rId4"/>
    <p:sldId id="257" r:id="rId5"/>
    <p:sldId id="269" r:id="rId6"/>
    <p:sldId id="274" r:id="rId7"/>
    <p:sldId id="270" r:id="rId8"/>
    <p:sldId id="271" r:id="rId9"/>
    <p:sldId id="272" r:id="rId10"/>
    <p:sldId id="258" r:id="rId11"/>
    <p:sldId id="259" r:id="rId12"/>
    <p:sldId id="260" r:id="rId13"/>
    <p:sldId id="261" r:id="rId14"/>
    <p:sldId id="262" r:id="rId15"/>
    <p:sldId id="263" r:id="rId16"/>
    <p:sldId id="264" r:id="rId17"/>
    <p:sldId id="265" r:id="rId18"/>
    <p:sldId id="266" r:id="rId19"/>
    <p:sldId id="26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58" d="100"/>
          <a:sy n="58" d="100"/>
        </p:scale>
        <p:origin x="102" y="8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98183E-40BF-4A6B-90E9-974FDF64B0F2}"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DAC28F7-8342-4661-8164-B29D91C5785C}" type="slidenum">
              <a:rPr lang="en-US" smtClean="0"/>
              <a:t>‹#›</a:t>
            </a:fld>
            <a:endParaRPr lang="en-US"/>
          </a:p>
        </p:txBody>
      </p:sp>
    </p:spTree>
    <p:extLst>
      <p:ext uri="{BB962C8B-B14F-4D97-AF65-F5344CB8AC3E}">
        <p14:creationId xmlns:p14="http://schemas.microsoft.com/office/powerpoint/2010/main" val="788368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98183E-40BF-4A6B-90E9-974FDF64B0F2}"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C28F7-8342-4661-8164-B29D91C5785C}" type="slidenum">
              <a:rPr lang="en-US" smtClean="0"/>
              <a:t>‹#›</a:t>
            </a:fld>
            <a:endParaRPr lang="en-US"/>
          </a:p>
        </p:txBody>
      </p:sp>
    </p:spTree>
    <p:extLst>
      <p:ext uri="{BB962C8B-B14F-4D97-AF65-F5344CB8AC3E}">
        <p14:creationId xmlns:p14="http://schemas.microsoft.com/office/powerpoint/2010/main" val="3058410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98183E-40BF-4A6B-90E9-974FDF64B0F2}"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C28F7-8342-4661-8164-B29D91C5785C}" type="slidenum">
              <a:rPr lang="en-US" smtClean="0"/>
              <a:t>‹#›</a:t>
            </a:fld>
            <a:endParaRPr lang="en-US"/>
          </a:p>
        </p:txBody>
      </p:sp>
    </p:spTree>
    <p:extLst>
      <p:ext uri="{BB962C8B-B14F-4D97-AF65-F5344CB8AC3E}">
        <p14:creationId xmlns:p14="http://schemas.microsoft.com/office/powerpoint/2010/main" val="3627753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98183E-40BF-4A6B-90E9-974FDF64B0F2}"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C28F7-8342-4661-8164-B29D91C5785C}" type="slidenum">
              <a:rPr lang="en-US" smtClean="0"/>
              <a:t>‹#›</a:t>
            </a:fld>
            <a:endParaRPr lang="en-US"/>
          </a:p>
        </p:txBody>
      </p:sp>
    </p:spTree>
    <p:extLst>
      <p:ext uri="{BB962C8B-B14F-4D97-AF65-F5344CB8AC3E}">
        <p14:creationId xmlns:p14="http://schemas.microsoft.com/office/powerpoint/2010/main" val="2449891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598183E-40BF-4A6B-90E9-974FDF64B0F2}" type="datetimeFigureOut">
              <a:rPr lang="en-US" smtClean="0"/>
              <a:t>5/10/2017</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DAC28F7-8342-4661-8164-B29D91C5785C}" type="slidenum">
              <a:rPr lang="en-US" smtClean="0"/>
              <a:t>‹#›</a:t>
            </a:fld>
            <a:endParaRPr lang="en-US"/>
          </a:p>
        </p:txBody>
      </p:sp>
    </p:spTree>
    <p:extLst>
      <p:ext uri="{BB962C8B-B14F-4D97-AF65-F5344CB8AC3E}">
        <p14:creationId xmlns:p14="http://schemas.microsoft.com/office/powerpoint/2010/main" val="767847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98183E-40BF-4A6B-90E9-974FDF64B0F2}" type="datetimeFigureOut">
              <a:rPr lang="en-US" smtClean="0"/>
              <a:t>5/10/2017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C28F7-8342-4661-8164-B29D91C5785C}" type="slidenum">
              <a:rPr lang="en-US" smtClean="0"/>
              <a:t>‹#›</a:t>
            </a:fld>
            <a:endParaRPr lang="en-US"/>
          </a:p>
        </p:txBody>
      </p:sp>
    </p:spTree>
    <p:extLst>
      <p:ext uri="{BB962C8B-B14F-4D97-AF65-F5344CB8AC3E}">
        <p14:creationId xmlns:p14="http://schemas.microsoft.com/office/powerpoint/2010/main" val="4236815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98183E-40BF-4A6B-90E9-974FDF64B0F2}" type="datetimeFigureOut">
              <a:rPr lang="en-US" smtClean="0"/>
              <a:t>5/10/2017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C28F7-8342-4661-8164-B29D91C5785C}" type="slidenum">
              <a:rPr lang="en-US" smtClean="0"/>
              <a:t>‹#›</a:t>
            </a:fld>
            <a:endParaRPr lang="en-US"/>
          </a:p>
        </p:txBody>
      </p:sp>
    </p:spTree>
    <p:extLst>
      <p:ext uri="{BB962C8B-B14F-4D97-AF65-F5344CB8AC3E}">
        <p14:creationId xmlns:p14="http://schemas.microsoft.com/office/powerpoint/2010/main" val="4136249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98183E-40BF-4A6B-90E9-974FDF64B0F2}" type="datetimeFigureOut">
              <a:rPr lang="en-US" smtClean="0"/>
              <a:t>5/10/2017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C28F7-8342-4661-8164-B29D91C5785C}" type="slidenum">
              <a:rPr lang="en-US" smtClean="0"/>
              <a:t>‹#›</a:t>
            </a:fld>
            <a:endParaRPr lang="en-US"/>
          </a:p>
        </p:txBody>
      </p:sp>
    </p:spTree>
    <p:extLst>
      <p:ext uri="{BB962C8B-B14F-4D97-AF65-F5344CB8AC3E}">
        <p14:creationId xmlns:p14="http://schemas.microsoft.com/office/powerpoint/2010/main" val="2968787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98183E-40BF-4A6B-90E9-974FDF64B0F2}" type="datetimeFigureOut">
              <a:rPr lang="en-US" smtClean="0"/>
              <a:t>5/10/2017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C28F7-8342-4661-8164-B29D91C5785C}" type="slidenum">
              <a:rPr lang="en-US" smtClean="0"/>
              <a:t>‹#›</a:t>
            </a:fld>
            <a:endParaRPr lang="en-US"/>
          </a:p>
        </p:txBody>
      </p:sp>
    </p:spTree>
    <p:extLst>
      <p:ext uri="{BB962C8B-B14F-4D97-AF65-F5344CB8AC3E}">
        <p14:creationId xmlns:p14="http://schemas.microsoft.com/office/powerpoint/2010/main" val="2581529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98183E-40BF-4A6B-90E9-974FDF64B0F2}" type="datetimeFigureOut">
              <a:rPr lang="en-US" smtClean="0"/>
              <a:t>5/10/2017</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DAC28F7-8342-4661-8164-B29D91C5785C}" type="slidenum">
              <a:rPr lang="en-US" smtClean="0"/>
              <a:t>‹#›</a:t>
            </a:fld>
            <a:endParaRPr lang="en-US"/>
          </a:p>
        </p:txBody>
      </p:sp>
    </p:spTree>
    <p:extLst>
      <p:ext uri="{BB962C8B-B14F-4D97-AF65-F5344CB8AC3E}">
        <p14:creationId xmlns:p14="http://schemas.microsoft.com/office/powerpoint/2010/main" val="180601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98183E-40BF-4A6B-90E9-974FDF64B0F2}" type="datetimeFigureOut">
              <a:rPr lang="en-US" smtClean="0"/>
              <a:t>5/10/2017</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DAC28F7-8342-4661-8164-B29D91C5785C}" type="slidenum">
              <a:rPr lang="en-US" smtClean="0"/>
              <a:t>‹#›</a:t>
            </a:fld>
            <a:endParaRPr lang="en-US"/>
          </a:p>
        </p:txBody>
      </p:sp>
    </p:spTree>
    <p:extLst>
      <p:ext uri="{BB962C8B-B14F-4D97-AF65-F5344CB8AC3E}">
        <p14:creationId xmlns:p14="http://schemas.microsoft.com/office/powerpoint/2010/main" val="2345049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598183E-40BF-4A6B-90E9-974FDF64B0F2}" type="datetimeFigureOut">
              <a:rPr lang="en-US" smtClean="0"/>
              <a:t>5/10/2017</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DAC28F7-8342-4661-8164-B29D91C5785C}" type="slidenum">
              <a:rPr lang="en-US" smtClean="0"/>
              <a:t>‹#›</a:t>
            </a:fld>
            <a:endParaRPr lang="en-US"/>
          </a:p>
        </p:txBody>
      </p:sp>
    </p:spTree>
    <p:extLst>
      <p:ext uri="{BB962C8B-B14F-4D97-AF65-F5344CB8AC3E}">
        <p14:creationId xmlns:p14="http://schemas.microsoft.com/office/powerpoint/2010/main" val="35813847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Accreditation Update</a:t>
            </a:r>
            <a:endParaRPr lang="en-US" dirty="0"/>
          </a:p>
        </p:txBody>
      </p:sp>
      <p:sp>
        <p:nvSpPr>
          <p:cNvPr id="3" name="Subtitle 2"/>
          <p:cNvSpPr>
            <a:spLocks noGrp="1"/>
          </p:cNvSpPr>
          <p:nvPr>
            <p:ph type="subTitle" idx="1"/>
          </p:nvPr>
        </p:nvSpPr>
        <p:spPr/>
        <p:txBody>
          <a:bodyPr/>
          <a:lstStyle/>
          <a:p>
            <a:r>
              <a:rPr lang="en-US" dirty="0" smtClean="0"/>
              <a:t>February 2016</a:t>
            </a:r>
            <a:endParaRPr lang="en-US" dirty="0"/>
          </a:p>
        </p:txBody>
      </p:sp>
    </p:spTree>
    <p:extLst>
      <p:ext uri="{BB962C8B-B14F-4D97-AF65-F5344CB8AC3E}">
        <p14:creationId xmlns:p14="http://schemas.microsoft.com/office/powerpoint/2010/main" val="1192386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2158"/>
            <a:ext cx="12103769" cy="6863417"/>
          </a:xfrm>
          <a:prstGeom prst="rect">
            <a:avLst/>
          </a:prstGeom>
        </p:spPr>
        <p:txBody>
          <a:bodyPr wrap="square">
            <a:spAutoFit/>
          </a:bodyPr>
          <a:lstStyle/>
          <a:p>
            <a:pPr algn="ctr"/>
            <a:r>
              <a:rPr lang="en-US" sz="2200" b="1" i="1" u="sng" strike="noStrike" baseline="0" dirty="0" smtClean="0">
                <a:latin typeface="Calibri" panose="020F0502020204030204" pitchFamily="34" charset="0"/>
              </a:rPr>
              <a:t>District Recommendation 1:</a:t>
            </a:r>
            <a:endParaRPr lang="en-US" sz="2200" b="0" i="0" u="none" strike="noStrike" baseline="0" dirty="0" smtClean="0">
              <a:latin typeface="Calibri" panose="020F0502020204030204" pitchFamily="34" charset="0"/>
            </a:endParaRPr>
          </a:p>
          <a:p>
            <a:pPr marR="1820"/>
            <a:r>
              <a:rPr lang="en-US" sz="2200" b="1" i="0" u="none" strike="noStrike" baseline="0" dirty="0" smtClean="0">
                <a:latin typeface="Calibri" panose="020F0502020204030204" pitchFamily="34" charset="0"/>
              </a:rPr>
              <a:t>District Recommendation 1: </a:t>
            </a:r>
            <a:r>
              <a:rPr lang="en-US" sz="2200" b="0" i="1" u="none" strike="noStrike" baseline="0" dirty="0" smtClean="0">
                <a:latin typeface="Calibri" panose="020F0502020204030204" pitchFamily="34" charset="0"/>
              </a:rPr>
              <a:t>In order to meet the standards, the team recommends that [1] the Board of Trustees examine its role in the development of policies and [2] ensure that it acts in a manner consistent with its approved policies and bylaws. The team further recommends that the Board of Trustees take steps to [3] ensure that all policies are developed or revised within the framework of the established input and participation process. (III.A.3, III.A.3.a, III.D.3, IV.A.2, IV.B.1.e, IV.B.1.j)</a:t>
            </a:r>
            <a:r>
              <a:rPr lang="en-US" sz="2200" dirty="0">
                <a:latin typeface="Calibri" panose="020F0502020204030204" pitchFamily="34" charset="0"/>
              </a:rPr>
              <a:t> </a:t>
            </a:r>
            <a:r>
              <a:rPr lang="en-US" sz="2200" dirty="0" smtClean="0">
                <a:latin typeface="Calibri" panose="020F0502020204030204" pitchFamily="34" charset="0"/>
              </a:rPr>
              <a:t/>
            </a:r>
            <a:br>
              <a:rPr lang="en-US" sz="2200" dirty="0" smtClean="0">
                <a:latin typeface="Calibri" panose="020F0502020204030204" pitchFamily="34" charset="0"/>
              </a:rPr>
            </a:br>
            <a:endParaRPr lang="en-US" sz="2200" dirty="0" smtClean="0">
              <a:latin typeface="Calibri" panose="020F0502020204030204" pitchFamily="34" charset="0"/>
            </a:endParaRPr>
          </a:p>
          <a:p>
            <a:pPr marR="1820"/>
            <a:r>
              <a:rPr lang="en-US" sz="2200" b="0" i="1" u="sng" strike="noStrike" baseline="0" dirty="0" smtClean="0">
                <a:latin typeface="Calibri" panose="020F0502020204030204" pitchFamily="34" charset="0"/>
              </a:rPr>
              <a:t>Actions Taken to Resolve Deficiencies:</a:t>
            </a:r>
            <a:endParaRPr lang="en-US" sz="2200" b="0" i="0" u="none" strike="noStrike" baseline="0" dirty="0" smtClean="0">
              <a:latin typeface="Calibri" panose="020F0502020204030204" pitchFamily="34" charset="0"/>
            </a:endParaRPr>
          </a:p>
          <a:p>
            <a:endParaRPr lang="en-US" sz="2200" b="0" i="1" u="none" strike="noStrike" baseline="0" dirty="0" smtClean="0">
              <a:latin typeface="Calibri" panose="020F0502020204030204" pitchFamily="34" charset="0"/>
            </a:endParaRPr>
          </a:p>
          <a:p>
            <a:r>
              <a:rPr lang="en-US" sz="2200" b="1" i="0" u="none" strike="noStrike" baseline="0" dirty="0" smtClean="0">
                <a:latin typeface="Calibri" panose="020F0502020204030204" pitchFamily="34" charset="0"/>
              </a:rPr>
              <a:t>1. Board Examination Role:</a:t>
            </a:r>
            <a:endParaRPr lang="en-US" sz="2200" b="0" i="0" u="none" strike="noStrike" baseline="0" dirty="0" smtClean="0">
              <a:latin typeface="Calibri" panose="020F0502020204030204" pitchFamily="34" charset="0"/>
            </a:endParaRPr>
          </a:p>
          <a:p>
            <a:endParaRPr lang="en-US" sz="2200" b="1" i="0" u="none" strike="noStrike" baseline="0" dirty="0" smtClean="0">
              <a:latin typeface="Calibri" panose="020F0502020204030204" pitchFamily="34" charset="0"/>
            </a:endParaRPr>
          </a:p>
          <a:p>
            <a:pPr marL="342900" indent="-342900">
              <a:buFont typeface="Arial" panose="020B0604020202020204" pitchFamily="34" charset="0"/>
              <a:buChar char="•"/>
            </a:pPr>
            <a:r>
              <a:rPr lang="en-US" sz="2200" b="0" i="0" u="none" strike="noStrike" baseline="0" dirty="0" smtClean="0">
                <a:latin typeface="Calibri" panose="020F0502020204030204" pitchFamily="34" charset="0"/>
              </a:rPr>
              <a:t>The Board Handbook has been updated to clarify the role of the Board and ensure new Board Trustee training. The Board Handbook was approved by District Assembly.</a:t>
            </a:r>
          </a:p>
          <a:p>
            <a:pPr marL="342900" marR="1820" indent="-342900">
              <a:buFont typeface="Arial" panose="020B0604020202020204" pitchFamily="34" charset="0"/>
              <a:buChar char="•"/>
            </a:pPr>
            <a:r>
              <a:rPr lang="en-US" sz="2200" b="0" i="0" u="none" strike="noStrike" baseline="0" dirty="0" smtClean="0">
                <a:latin typeface="Calibri" panose="020F0502020204030204" pitchFamily="34" charset="0"/>
              </a:rPr>
              <a:t>Board received ACCJC training on the role of the Board in June 2015. The Board received further direction on Board roles and responsibilities at the August 2015 Board retreat from the speaker/facilitator, a trustee at the Butte-Glenn Community College District in Oroville.</a:t>
            </a:r>
          </a:p>
          <a:p>
            <a:pPr marL="342900" marR="1820" indent="-342900">
              <a:buFont typeface="Arial" panose="020B0604020202020204" pitchFamily="34" charset="0"/>
              <a:buChar char="•"/>
            </a:pPr>
            <a:r>
              <a:rPr lang="en-US" sz="2200" b="0" i="0" u="none" strike="noStrike" baseline="0" dirty="0" smtClean="0">
                <a:latin typeface="Calibri" panose="020F0502020204030204" pitchFamily="34" charset="0"/>
              </a:rPr>
              <a:t>The new Trustee, appointed November, 2015, has participated in two training sessions. Training focused on outstanding issues currently impacting the District and Board of Trustees; and Board Handbook, Board Policy, committee structures, and how board governance differed from District operations.</a:t>
            </a:r>
          </a:p>
        </p:txBody>
      </p:sp>
    </p:spTree>
    <p:extLst>
      <p:ext uri="{BB962C8B-B14F-4D97-AF65-F5344CB8AC3E}">
        <p14:creationId xmlns:p14="http://schemas.microsoft.com/office/powerpoint/2010/main" val="602807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9074" y="180474"/>
            <a:ext cx="11367290" cy="6463308"/>
          </a:xfrm>
          <a:prstGeom prst="rect">
            <a:avLst/>
          </a:prstGeom>
        </p:spPr>
        <p:txBody>
          <a:bodyPr wrap="square">
            <a:spAutoFit/>
          </a:bodyPr>
          <a:lstStyle/>
          <a:p>
            <a:pPr algn="ctr"/>
            <a:r>
              <a:rPr lang="en-US" sz="2200" b="1" dirty="0" smtClean="0">
                <a:latin typeface="Calibri" panose="020F0502020204030204" pitchFamily="34" charset="0"/>
              </a:rPr>
              <a:t>District Recommendation 1: Continued</a:t>
            </a:r>
            <a:br>
              <a:rPr lang="en-US" sz="2200" b="1" dirty="0" smtClean="0">
                <a:latin typeface="Calibri" panose="020F0502020204030204" pitchFamily="34" charset="0"/>
              </a:rPr>
            </a:br>
            <a:endParaRPr lang="en-US" sz="2200" b="1" i="0" u="none" strike="noStrike" baseline="0" dirty="0" smtClean="0">
              <a:latin typeface="Calibri" panose="020F0502020204030204" pitchFamily="34" charset="0"/>
            </a:endParaRPr>
          </a:p>
          <a:p>
            <a:r>
              <a:rPr lang="en-US" sz="2200" b="1" i="0" u="none" strike="noStrike" baseline="0" dirty="0" smtClean="0">
                <a:latin typeface="Calibri" panose="020F0502020204030204" pitchFamily="34" charset="0"/>
              </a:rPr>
              <a:t>2. Board Acting in a Manner Consistent with Policies:</a:t>
            </a:r>
            <a:endParaRPr lang="en-US" sz="2200" b="0" i="0" u="none" strike="noStrike" baseline="0" dirty="0" smtClean="0">
              <a:latin typeface="Calibri" panose="020F0502020204030204" pitchFamily="34" charset="0"/>
            </a:endParaRPr>
          </a:p>
          <a:p>
            <a:endParaRPr lang="en-US" sz="2200" b="1" i="0" u="none" strike="noStrike" baseline="0" dirty="0" smtClean="0">
              <a:latin typeface="Calibri" panose="020F0502020204030204" pitchFamily="34" charset="0"/>
            </a:endParaRPr>
          </a:p>
          <a:p>
            <a:pPr marL="342900" indent="-342900">
              <a:buFont typeface="Arial" panose="020B0604020202020204" pitchFamily="34" charset="0"/>
              <a:buChar char="•"/>
            </a:pPr>
            <a:r>
              <a:rPr lang="en-US" sz="2200" b="0" i="0" u="none" strike="noStrike" baseline="0" dirty="0" smtClean="0">
                <a:latin typeface="Calibri" panose="020F0502020204030204" pitchFamily="34" charset="0"/>
              </a:rPr>
              <a:t>The Board of Trustees is becoming more educated about policy and procedures.</a:t>
            </a:r>
            <a:br>
              <a:rPr lang="en-US" sz="2200" b="0" i="0" u="none" strike="noStrike" baseline="0" dirty="0" smtClean="0">
                <a:latin typeface="Calibri" panose="020F0502020204030204" pitchFamily="34" charset="0"/>
              </a:rPr>
            </a:br>
            <a:r>
              <a:rPr lang="en-US" sz="2200" b="0" i="0" u="none" strike="noStrike" baseline="0" dirty="0" smtClean="0">
                <a:latin typeface="Calibri" panose="020F0502020204030204" pitchFamily="34" charset="0"/>
              </a:rPr>
              <a:t>The Chancellor and the Board have requested a list of perceived inconsistencies between Board Policies and Board actions that were</a:t>
            </a:r>
            <a:r>
              <a:rPr lang="en-US" sz="2200" b="0" i="0" u="none" strike="noStrike" dirty="0" smtClean="0">
                <a:latin typeface="Calibri" panose="020F0502020204030204" pitchFamily="34" charset="0"/>
              </a:rPr>
              <a:t> </a:t>
            </a:r>
            <a:r>
              <a:rPr lang="en-US" sz="2200" b="0" i="0" u="none" strike="noStrike" baseline="0" dirty="0" smtClean="0">
                <a:latin typeface="Calibri" panose="020F0502020204030204" pitchFamily="34" charset="0"/>
              </a:rPr>
              <a:t>identified in the October 2015 Follow-up Survey for review.</a:t>
            </a:r>
            <a:r>
              <a:rPr lang="en-US" sz="2200" b="1" dirty="0">
                <a:latin typeface="Calibri" panose="020F0502020204030204" pitchFamily="34" charset="0"/>
              </a:rPr>
              <a:t> </a:t>
            </a:r>
            <a:endParaRPr lang="en-US" sz="2200" b="1" dirty="0" smtClean="0">
              <a:latin typeface="Calibri" panose="020F0502020204030204" pitchFamily="34" charset="0"/>
            </a:endParaRPr>
          </a:p>
          <a:p>
            <a:endParaRPr lang="en-US" sz="2200" b="1" dirty="0">
              <a:latin typeface="Calibri" panose="020F0502020204030204" pitchFamily="34" charset="0"/>
            </a:endParaRPr>
          </a:p>
          <a:p>
            <a:r>
              <a:rPr lang="en-US" sz="2200" b="1" dirty="0" smtClean="0">
                <a:latin typeface="Calibri" panose="020F0502020204030204" pitchFamily="34" charset="0"/>
              </a:rPr>
              <a:t>3</a:t>
            </a:r>
            <a:r>
              <a:rPr lang="en-US" sz="2200" b="1" dirty="0">
                <a:latin typeface="Calibri" panose="020F0502020204030204" pitchFamily="34" charset="0"/>
              </a:rPr>
              <a:t>. Framework for Policy Review:</a:t>
            </a:r>
            <a:endParaRPr lang="en-US" sz="2200" dirty="0">
              <a:latin typeface="Calibri" panose="020F0502020204030204" pitchFamily="34" charset="0"/>
            </a:endParaRPr>
          </a:p>
          <a:p>
            <a:pPr marL="342900" indent="-342900">
              <a:buFont typeface="Arial" panose="020B0604020202020204" pitchFamily="34" charset="0"/>
              <a:buChar char="•"/>
            </a:pPr>
            <a:r>
              <a:rPr lang="en-US" sz="2200" dirty="0">
                <a:latin typeface="Calibri" panose="020F0502020204030204" pitchFamily="34" charset="0"/>
              </a:rPr>
              <a:t>A 6-year BP/AP review timeline and process has been approved by District Assembly</a:t>
            </a:r>
            <a:r>
              <a:rPr lang="en-US" sz="2200" dirty="0" smtClean="0">
                <a:latin typeface="Calibri" panose="020F0502020204030204" pitchFamily="34" charset="0"/>
              </a:rPr>
              <a:t>.</a:t>
            </a:r>
          </a:p>
          <a:p>
            <a:pPr marL="342900" indent="-342900">
              <a:buFont typeface="Arial" panose="020B0604020202020204" pitchFamily="34" charset="0"/>
              <a:buChar char="•"/>
            </a:pPr>
            <a:r>
              <a:rPr lang="en-US" sz="2200" dirty="0" smtClean="0">
                <a:latin typeface="Calibri" panose="020F0502020204030204" pitchFamily="34" charset="0"/>
              </a:rPr>
              <a:t> </a:t>
            </a:r>
            <a:r>
              <a:rPr lang="en-US" sz="2200" dirty="0">
                <a:latin typeface="Calibri" panose="020F0502020204030204" pitchFamily="34" charset="0"/>
              </a:rPr>
              <a:t>District Assembly is reviewing the 86 BP/APs scheduled for review this year in accordance with the current AP 2410 review process.</a:t>
            </a:r>
          </a:p>
          <a:p>
            <a:endParaRPr lang="en-US" sz="2200" dirty="0" smtClean="0">
              <a:latin typeface="Calibri" panose="020F0502020204030204" pitchFamily="34" charset="0"/>
            </a:endParaRPr>
          </a:p>
          <a:p>
            <a:pPr lvl="1"/>
            <a:r>
              <a:rPr lang="en-US" sz="2200" dirty="0" smtClean="0">
                <a:latin typeface="Calibri" panose="020F0502020204030204" pitchFamily="34" charset="0"/>
              </a:rPr>
              <a:t>To </a:t>
            </a:r>
            <a:r>
              <a:rPr lang="en-US" sz="2200" dirty="0">
                <a:latin typeface="Calibri" panose="020F0502020204030204" pitchFamily="34" charset="0"/>
              </a:rPr>
              <a:t>Date:</a:t>
            </a:r>
          </a:p>
          <a:p>
            <a:pPr lvl="1"/>
            <a:r>
              <a:rPr lang="en-US" sz="2200" dirty="0">
                <a:latin typeface="Calibri" panose="020F0502020204030204" pitchFamily="34" charset="0"/>
              </a:rPr>
              <a:t>42 policies and 21 procedures have been reviewed by the Board Committee.</a:t>
            </a:r>
          </a:p>
          <a:p>
            <a:pPr lvl="1"/>
            <a:r>
              <a:rPr lang="en-US" sz="2200" dirty="0">
                <a:latin typeface="Calibri" panose="020F0502020204030204" pitchFamily="34" charset="0"/>
              </a:rPr>
              <a:t>41 policies and 16 procedures have been reviewed by the District Assembly.</a:t>
            </a:r>
          </a:p>
          <a:p>
            <a:pPr lvl="1"/>
            <a:r>
              <a:rPr lang="en-US" sz="2200" dirty="0">
                <a:latin typeface="Calibri" panose="020F0502020204030204" pitchFamily="34" charset="0"/>
              </a:rPr>
              <a:t>14 policies have been approved and adopted by the Board of Trustees</a:t>
            </a:r>
            <a:r>
              <a:rPr lang="en-US" sz="2200" dirty="0"/>
              <a:t>.</a:t>
            </a:r>
          </a:p>
          <a:p>
            <a:pPr marR="1820"/>
            <a:endParaRPr lang="en-US" b="0" i="0" u="none" strike="noStrike" baseline="0" dirty="0" smtClean="0">
              <a:latin typeface="Calibri" panose="020F0502020204030204" pitchFamily="34" charset="0"/>
            </a:endParaRPr>
          </a:p>
        </p:txBody>
      </p:sp>
    </p:spTree>
    <p:extLst>
      <p:ext uri="{BB962C8B-B14F-4D97-AF65-F5344CB8AC3E}">
        <p14:creationId xmlns:p14="http://schemas.microsoft.com/office/powerpoint/2010/main" val="144685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255" y="110836"/>
            <a:ext cx="11873345" cy="5447645"/>
          </a:xfrm>
          <a:prstGeom prst="rect">
            <a:avLst/>
          </a:prstGeom>
        </p:spPr>
        <p:txBody>
          <a:bodyPr wrap="square">
            <a:spAutoFit/>
          </a:bodyPr>
          <a:lstStyle/>
          <a:p>
            <a:endParaRPr lang="en-US" sz="1200" b="0" i="1" u="none" strike="noStrike" baseline="0" dirty="0" smtClean="0">
              <a:latin typeface="Times New Roman" panose="02020603050405020304" pitchFamily="18" charset="0"/>
            </a:endParaRPr>
          </a:p>
          <a:p>
            <a:pPr algn="ctr"/>
            <a:r>
              <a:rPr lang="en-US" sz="2400" b="1" i="1" u="sng" strike="noStrike" baseline="0" dirty="0" smtClean="0">
                <a:latin typeface="Calibri" panose="020F0502020204030204" pitchFamily="34" charset="0"/>
              </a:rPr>
              <a:t>District Recommendation 2:</a:t>
            </a:r>
            <a:endParaRPr lang="en-US" sz="2400" b="0" i="0" u="none" strike="noStrike" baseline="0" dirty="0" smtClean="0">
              <a:latin typeface="Calibri" panose="020F0502020204030204" pitchFamily="34" charset="0"/>
            </a:endParaRPr>
          </a:p>
          <a:p>
            <a:r>
              <a:rPr lang="en-US" sz="2400" b="1" i="1" u="none" strike="noStrike" baseline="0" dirty="0" smtClean="0">
                <a:latin typeface="Calibri" panose="020F0502020204030204" pitchFamily="34" charset="0"/>
              </a:rPr>
              <a:t>District Recommendation 2: </a:t>
            </a:r>
            <a:r>
              <a:rPr lang="en-US" sz="2400" b="0" i="1" u="none" strike="noStrike" baseline="0" dirty="0" smtClean="0">
                <a:latin typeface="Calibri" panose="020F0502020204030204" pitchFamily="34" charset="0"/>
              </a:rPr>
              <a:t>In order to meet the standards, the team recommends that the Board of Trustees, and the Chancellor, in consultation with the leadership of the college campuses, develop a strategy for addressing significant issues to improve the effectiveness of district human resource services that support the colleges in their missions and functions.</a:t>
            </a:r>
          </a:p>
          <a:p>
            <a:endParaRPr lang="en-US" sz="2400" b="0" i="0" u="none" strike="noStrike" baseline="0" dirty="0" smtClean="0">
              <a:latin typeface="Calibri" panose="020F0502020204030204" pitchFamily="34" charset="0"/>
            </a:endParaRPr>
          </a:p>
          <a:p>
            <a:r>
              <a:rPr lang="en-US" sz="2400" b="1" i="1" u="sng" strike="noStrike" baseline="0" dirty="0" smtClean="0">
                <a:latin typeface="Calibri" panose="020F0502020204030204" pitchFamily="34" charset="0"/>
              </a:rPr>
              <a:t>These Issues Include:</a:t>
            </a:r>
            <a:endParaRPr lang="en-US" sz="2400" b="0" i="1" u="none" strike="noStrike" baseline="0" dirty="0" smtClean="0">
              <a:latin typeface="Calibri" panose="020F0502020204030204" pitchFamily="34" charset="0"/>
            </a:endParaRPr>
          </a:p>
          <a:p>
            <a:r>
              <a:rPr lang="en-US" sz="2400" b="0" i="1" u="none" strike="noStrike" baseline="0" dirty="0" smtClean="0">
                <a:latin typeface="Calibri" panose="020F0502020204030204" pitchFamily="34" charset="0"/>
              </a:rPr>
              <a:t>Reliable data from the Human Resources Department to support position control and other human resources functions;</a:t>
            </a:r>
            <a:endParaRPr lang="en-US" sz="2400" b="0" i="0" u="none" strike="noStrike" baseline="0" dirty="0" smtClean="0">
              <a:latin typeface="Calibri" panose="020F0502020204030204" pitchFamily="34" charset="0"/>
            </a:endParaRPr>
          </a:p>
          <a:p>
            <a:r>
              <a:rPr lang="en-US" sz="2400" b="0" i="1" u="none" strike="noStrike" baseline="0" dirty="0" smtClean="0">
                <a:latin typeface="Calibri" panose="020F0502020204030204" pitchFamily="34" charset="0"/>
              </a:rPr>
              <a:t>Timeliness of employee evaluations;</a:t>
            </a:r>
            <a:endParaRPr lang="en-US" sz="2400" b="0" i="0" u="none" strike="noStrike" baseline="0" dirty="0" smtClean="0">
              <a:latin typeface="Calibri" panose="020F0502020204030204" pitchFamily="34" charset="0"/>
            </a:endParaRPr>
          </a:p>
          <a:p>
            <a:pPr marR="40410"/>
            <a:r>
              <a:rPr lang="en-US" sz="2400" b="0" i="1" u="none" strike="noStrike" baseline="0" dirty="0" smtClean="0">
                <a:latin typeface="Calibri" panose="020F0502020204030204" pitchFamily="34" charset="0"/>
              </a:rPr>
              <a:t>Responsiveness and improved timelines for employee hiring; Consistent policy interpretation and guidance; and</a:t>
            </a:r>
            <a:endParaRPr lang="en-US" sz="2400" b="0" i="0" u="none" strike="noStrike" baseline="0" dirty="0" smtClean="0">
              <a:latin typeface="Calibri" panose="020F0502020204030204" pitchFamily="34" charset="0"/>
            </a:endParaRPr>
          </a:p>
          <a:p>
            <a:pPr marR="2560"/>
            <a:r>
              <a:rPr lang="en-US" sz="2400" b="0" i="1" u="none" strike="noStrike" baseline="0" dirty="0" smtClean="0">
                <a:latin typeface="Calibri" panose="020F0502020204030204" pitchFamily="34" charset="0"/>
              </a:rPr>
              <a:t>Completion of the faculty evaluation instrument to include work on Student Learning Outcomes (III.A, III.A.1.b, III.A.1.c, III.A.5</a:t>
            </a:r>
            <a:r>
              <a:rPr lang="en-US" b="0" i="1" u="none" strike="noStrike" baseline="0" dirty="0" smtClean="0">
                <a:latin typeface="Calibri" panose="020F0502020204030204" pitchFamily="34" charset="0"/>
              </a:rPr>
              <a:t>, IV.B.3.b).</a:t>
            </a:r>
            <a:endParaRPr lang="en-US" b="0" i="0" u="none" strike="noStrike" baseline="0" dirty="0" smtClean="0">
              <a:latin typeface="Calibri" panose="020F0502020204030204" pitchFamily="34" charset="0"/>
            </a:endParaRPr>
          </a:p>
        </p:txBody>
      </p:sp>
    </p:spTree>
    <p:extLst>
      <p:ext uri="{BB962C8B-B14F-4D97-AF65-F5344CB8AC3E}">
        <p14:creationId xmlns:p14="http://schemas.microsoft.com/office/powerpoint/2010/main" val="2715051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93964"/>
            <a:ext cx="11319164" cy="6186309"/>
          </a:xfrm>
          <a:prstGeom prst="rect">
            <a:avLst/>
          </a:prstGeom>
        </p:spPr>
        <p:txBody>
          <a:bodyPr wrap="square">
            <a:spAutoFit/>
          </a:bodyPr>
          <a:lstStyle/>
          <a:p>
            <a:r>
              <a:rPr lang="en-US" sz="2200" b="1" i="1" u="sng" strike="noStrike" baseline="0" dirty="0" smtClean="0">
                <a:latin typeface="Calibri" panose="020F0502020204030204" pitchFamily="34" charset="0"/>
              </a:rPr>
              <a:t>Actions Taken to Resolve Deficiencies:</a:t>
            </a:r>
            <a:br>
              <a:rPr lang="en-US" sz="2200" b="1" i="1" u="sng" strike="noStrike" baseline="0" dirty="0" smtClean="0">
                <a:latin typeface="Calibri" panose="020F0502020204030204" pitchFamily="34" charset="0"/>
              </a:rPr>
            </a:br>
            <a:endParaRPr lang="en-US" sz="2200" b="0" i="0" u="none" strike="noStrike" baseline="0" dirty="0" smtClean="0">
              <a:latin typeface="Calibri" panose="020F0502020204030204" pitchFamily="34" charset="0"/>
            </a:endParaRPr>
          </a:p>
          <a:p>
            <a:r>
              <a:rPr lang="en-US" sz="2200" b="1" i="0" u="none" strike="noStrike" baseline="0" dirty="0" smtClean="0">
                <a:latin typeface="Calibri" panose="020F0502020204030204" pitchFamily="34" charset="0"/>
              </a:rPr>
              <a:t>Reliable Data from the Human Resources Department to support position control and other human</a:t>
            </a:r>
            <a:r>
              <a:rPr lang="en-US" sz="2200" dirty="0">
                <a:latin typeface="Calibri" panose="020F0502020204030204" pitchFamily="34" charset="0"/>
              </a:rPr>
              <a:t> </a:t>
            </a:r>
            <a:r>
              <a:rPr lang="en-US" sz="2200" b="1" i="0" u="none" strike="noStrike" baseline="0" dirty="0" smtClean="0">
                <a:latin typeface="Calibri" panose="020F0502020204030204" pitchFamily="34" charset="0"/>
              </a:rPr>
              <a:t>resources functions:</a:t>
            </a:r>
            <a:endParaRPr lang="en-US" sz="2200" b="0" i="0" u="none" strike="noStrike" baseline="0" dirty="0" smtClean="0">
              <a:latin typeface="Calibri" panose="020F0502020204030204" pitchFamily="34" charset="0"/>
            </a:endParaRPr>
          </a:p>
          <a:p>
            <a:endParaRPr lang="en-US" sz="2200" b="1" i="0" u="none" strike="noStrike" baseline="0" dirty="0" smtClean="0">
              <a:latin typeface="Calibri" panose="020F0502020204030204" pitchFamily="34" charset="0"/>
            </a:endParaRPr>
          </a:p>
          <a:p>
            <a:pPr marL="342900" indent="-342900">
              <a:buFont typeface="Arial" panose="020B0604020202020204" pitchFamily="34" charset="0"/>
              <a:buChar char="•"/>
            </a:pPr>
            <a:r>
              <a:rPr lang="en-US" sz="2200" b="0" i="0" u="none" strike="noStrike" baseline="0" dirty="0" err="1" smtClean="0">
                <a:latin typeface="Calibri" panose="020F0502020204030204" pitchFamily="34" charset="0"/>
              </a:rPr>
              <a:t>Questica</a:t>
            </a:r>
            <a:r>
              <a:rPr lang="en-US" sz="2200" b="0" i="0" u="none" strike="noStrike" baseline="0" dirty="0" smtClean="0">
                <a:latin typeface="Calibri" panose="020F0502020204030204" pitchFamily="34" charset="0"/>
              </a:rPr>
              <a:t> software has been implemented and new processes have been established to ensure accuracy of funding and position control.</a:t>
            </a:r>
          </a:p>
          <a:p>
            <a:endParaRPr lang="en-US" sz="2200" b="0" i="0" u="none" strike="noStrike" baseline="0" dirty="0" smtClean="0">
              <a:latin typeface="Calibri" panose="020F0502020204030204" pitchFamily="34" charset="0"/>
            </a:endParaRPr>
          </a:p>
          <a:p>
            <a:r>
              <a:rPr lang="en-US" sz="2200" b="1" i="0" u="none" strike="noStrike" baseline="0" dirty="0" smtClean="0">
                <a:latin typeface="Calibri" panose="020F0502020204030204" pitchFamily="34" charset="0"/>
              </a:rPr>
              <a:t>Timeliness of Employee Evaluations:</a:t>
            </a:r>
            <a:endParaRPr lang="en-US" sz="2200" b="0" i="0" u="none" strike="noStrike" baseline="0" dirty="0" smtClean="0">
              <a:latin typeface="Calibri" panose="020F0502020204030204" pitchFamily="34" charset="0"/>
            </a:endParaRPr>
          </a:p>
          <a:p>
            <a:pPr marL="342900" indent="-342900">
              <a:buFont typeface="Arial" panose="020B0604020202020204" pitchFamily="34" charset="0"/>
              <a:buChar char="•"/>
            </a:pPr>
            <a:endParaRPr lang="en-US" sz="2200" b="1" i="0" u="none" strike="noStrike" baseline="0" dirty="0" smtClean="0">
              <a:latin typeface="Calibri" panose="020F0502020204030204" pitchFamily="34" charset="0"/>
            </a:endParaRPr>
          </a:p>
          <a:p>
            <a:pPr marL="342900" indent="-342900">
              <a:buFont typeface="Arial" panose="020B0604020202020204" pitchFamily="34" charset="0"/>
              <a:buChar char="•"/>
            </a:pPr>
            <a:r>
              <a:rPr lang="en-US" sz="2200" b="0" i="0" u="none" strike="noStrike" baseline="0" dirty="0" smtClean="0">
                <a:latin typeface="Calibri" panose="020F0502020204030204" pitchFamily="34" charset="0"/>
              </a:rPr>
              <a:t>A list of current and past-due evaluations has been compiled and will be input into People Admin a software that will generate automated notification of evaluations.</a:t>
            </a:r>
          </a:p>
          <a:p>
            <a:pPr marL="342900" indent="-342900">
              <a:buFont typeface="Arial" panose="020B0604020202020204" pitchFamily="34" charset="0"/>
              <a:buChar char="•"/>
            </a:pPr>
            <a:endParaRPr lang="en-US" sz="2200" b="0" i="0" u="none" strike="noStrike" baseline="0" dirty="0" smtClean="0">
              <a:latin typeface="Calibri" panose="020F0502020204030204" pitchFamily="34" charset="0"/>
            </a:endParaRPr>
          </a:p>
          <a:p>
            <a:pPr marL="342900" indent="-342900">
              <a:buFont typeface="Arial" panose="020B0604020202020204" pitchFamily="34" charset="0"/>
              <a:buChar char="•"/>
            </a:pPr>
            <a:r>
              <a:rPr lang="en-US" sz="2200" b="0" i="0" u="none" strike="noStrike" baseline="0" dirty="0" smtClean="0">
                <a:latin typeface="Calibri" panose="020F0502020204030204" pitchFamily="34" charset="0"/>
              </a:rPr>
              <a:t>At this time 86% of District employee evaluations are current and 14% are past due.</a:t>
            </a:r>
          </a:p>
          <a:p>
            <a:pPr marL="342900" indent="-342900">
              <a:buFont typeface="Arial" panose="020B0604020202020204" pitchFamily="34" charset="0"/>
              <a:buChar char="•"/>
            </a:pPr>
            <a:endParaRPr lang="en-US" sz="2200" b="0" i="0" u="none" strike="noStrike" baseline="0" dirty="0" smtClean="0">
              <a:latin typeface="Calibri" panose="020F0502020204030204" pitchFamily="34" charset="0"/>
            </a:endParaRPr>
          </a:p>
          <a:p>
            <a:pPr marL="342900" indent="-342900">
              <a:buFont typeface="Arial" panose="020B0604020202020204" pitchFamily="34" charset="0"/>
              <a:buChar char="•"/>
            </a:pPr>
            <a:r>
              <a:rPr lang="en-US" sz="2200" b="0" i="0" u="none" strike="noStrike" baseline="0" dirty="0" smtClean="0">
                <a:latin typeface="Calibri" panose="020F0502020204030204" pitchFamily="34" charset="0"/>
              </a:rPr>
              <a:t>Human Resources must adhere to the evaluations timelines established in AP, &amp; CSEA/CTA Contracts. The</a:t>
            </a:r>
            <a:r>
              <a:rPr lang="en-US" sz="2200" b="0" i="0" u="none" strike="noStrike" dirty="0" smtClean="0">
                <a:latin typeface="Calibri" panose="020F0502020204030204" pitchFamily="34" charset="0"/>
              </a:rPr>
              <a:t> </a:t>
            </a:r>
            <a:r>
              <a:rPr lang="en-US" sz="2200" b="0" i="0" u="none" strike="noStrike" baseline="0" dirty="0" smtClean="0">
                <a:latin typeface="Calibri" panose="020F0502020204030204" pitchFamily="34" charset="0"/>
              </a:rPr>
              <a:t>majority of the past due evaluations are waiting for the next evaluation cycle to begin.</a:t>
            </a:r>
          </a:p>
        </p:txBody>
      </p:sp>
    </p:spTree>
    <p:extLst>
      <p:ext uri="{BB962C8B-B14F-4D97-AF65-F5344CB8AC3E}">
        <p14:creationId xmlns:p14="http://schemas.microsoft.com/office/powerpoint/2010/main" val="31038366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684"/>
            <a:ext cx="12095018" cy="6186309"/>
          </a:xfrm>
          <a:prstGeom prst="rect">
            <a:avLst/>
          </a:prstGeom>
        </p:spPr>
        <p:txBody>
          <a:bodyPr wrap="square">
            <a:spAutoFit/>
          </a:bodyPr>
          <a:lstStyle/>
          <a:p>
            <a:pPr marR="880"/>
            <a:r>
              <a:rPr lang="en-US" sz="2200" b="1" i="0" u="none" strike="noStrike" baseline="0" dirty="0" smtClean="0">
                <a:latin typeface="Calibri" panose="020F0502020204030204" pitchFamily="34" charset="0"/>
              </a:rPr>
              <a:t>3. Employee Hiring:</a:t>
            </a:r>
            <a:endParaRPr lang="en-US" sz="2200" b="0" i="0" u="none" strike="noStrike" baseline="0" dirty="0" smtClean="0">
              <a:latin typeface="Calibri" panose="020F0502020204030204" pitchFamily="34" charset="0"/>
            </a:endParaRPr>
          </a:p>
          <a:p>
            <a:pPr marL="342900" marR="880" indent="-342900">
              <a:buFont typeface="Arial" panose="020B0604020202020204" pitchFamily="34" charset="0"/>
              <a:buChar char="•"/>
            </a:pPr>
            <a:r>
              <a:rPr lang="en-US" sz="2200" b="0" i="0" u="none" strike="noStrike" baseline="0" dirty="0" smtClean="0">
                <a:latin typeface="Calibri" panose="020F0502020204030204" pitchFamily="34" charset="0"/>
              </a:rPr>
              <a:t>Streamlined process and preplanning of committee meetings are speeding up hiring.</a:t>
            </a:r>
          </a:p>
          <a:p>
            <a:pPr marL="342900" marR="880" indent="-342900">
              <a:buFont typeface="Arial" panose="020B0604020202020204" pitchFamily="34" charset="0"/>
              <a:buChar char="•"/>
            </a:pPr>
            <a:r>
              <a:rPr lang="en-US" sz="2200" b="0" i="0" u="none" strike="noStrike" baseline="0" dirty="0" smtClean="0">
                <a:latin typeface="Calibri" panose="020F0502020204030204" pitchFamily="34" charset="0"/>
              </a:rPr>
              <a:t>The Vacancy Tracking Spreadsheet is a tool being used by HR to track position control numbers, approvals, hiring committee dates, anticipated Board dates, status and other essential information for each vacancy.</a:t>
            </a:r>
          </a:p>
          <a:p>
            <a:pPr marL="342900" marR="880" indent="-342900">
              <a:buFont typeface="Arial" panose="020B0604020202020204" pitchFamily="34" charset="0"/>
              <a:buChar char="•"/>
            </a:pPr>
            <a:r>
              <a:rPr lang="en-US" sz="2200" b="0" i="0" u="none" strike="noStrike" baseline="0" dirty="0" smtClean="0">
                <a:latin typeface="Calibri" panose="020F0502020204030204" pitchFamily="34" charset="0"/>
              </a:rPr>
              <a:t>A flowchart for personnel requests has been developed and outlines the steps that need to be taken to hire new and replacement employees.</a:t>
            </a:r>
          </a:p>
          <a:p>
            <a:pPr marL="342900" marR="880" indent="-342900">
              <a:buFont typeface="Arial" panose="020B0604020202020204" pitchFamily="34" charset="0"/>
              <a:buChar char="•"/>
            </a:pPr>
            <a:r>
              <a:rPr lang="en-US" sz="2200" dirty="0">
                <a:latin typeface="Calibri" panose="020F0502020204030204" pitchFamily="34" charset="0"/>
              </a:rPr>
              <a:t>T</a:t>
            </a:r>
            <a:r>
              <a:rPr lang="en-US" sz="2200" b="0" i="0" u="none" strike="noStrike" baseline="0" dirty="0" smtClean="0">
                <a:latin typeface="Calibri" panose="020F0502020204030204" pitchFamily="34" charset="0"/>
              </a:rPr>
              <a:t>otal recruitments for 2015-2016, which includes part-time employees and internal promotions, is 77.</a:t>
            </a:r>
          </a:p>
          <a:p>
            <a:endParaRPr lang="en-US" sz="2200" b="0" i="0" u="none" strike="noStrike" baseline="0" dirty="0" smtClean="0">
              <a:latin typeface="Calibri" panose="020F0502020204030204" pitchFamily="34" charset="0"/>
            </a:endParaRPr>
          </a:p>
          <a:p>
            <a:pPr marR="880"/>
            <a:r>
              <a:rPr lang="en-US" sz="2200" b="1" i="0" u="none" strike="noStrike" baseline="0" dirty="0" smtClean="0">
                <a:latin typeface="Calibri" panose="020F0502020204030204" pitchFamily="34" charset="0"/>
              </a:rPr>
              <a:t>4. Consistent Policy Interpretation:</a:t>
            </a:r>
            <a:endParaRPr lang="en-US" sz="2200" b="0" i="0" u="none" strike="noStrike" baseline="0" dirty="0" smtClean="0">
              <a:latin typeface="Calibri" panose="020F0502020204030204" pitchFamily="34" charset="0"/>
            </a:endParaRPr>
          </a:p>
          <a:p>
            <a:endParaRPr lang="en-US" sz="2200" b="1" i="0" u="none" strike="noStrike" baseline="0" dirty="0" smtClean="0">
              <a:latin typeface="Calibri" panose="020F0502020204030204" pitchFamily="34" charset="0"/>
            </a:endParaRPr>
          </a:p>
          <a:p>
            <a:pPr marL="342900" marR="880" indent="-342900">
              <a:buFont typeface="Arial" panose="020B0604020202020204" pitchFamily="34" charset="0"/>
              <a:buChar char="•"/>
            </a:pPr>
            <a:r>
              <a:rPr lang="en-US" sz="2200" b="0" i="0" u="none" strike="noStrike" baseline="0" dirty="0" smtClean="0">
                <a:latin typeface="Calibri" panose="020F0502020204030204" pitchFamily="34" charset="0"/>
              </a:rPr>
              <a:t>Human Resources Department has begun the process of training not only new staff, but also existing staff to address the unique and complex scenarios that occur on a daily basis.</a:t>
            </a:r>
          </a:p>
          <a:p>
            <a:pPr marL="342900" marR="880" indent="-342900">
              <a:buFont typeface="Arial" panose="020B0604020202020204" pitchFamily="34" charset="0"/>
              <a:buChar char="•"/>
            </a:pPr>
            <a:r>
              <a:rPr lang="en-US" sz="2200" b="0" i="0" u="none" strike="noStrike" baseline="0" dirty="0" smtClean="0">
                <a:latin typeface="Calibri" panose="020F0502020204030204" pitchFamily="34" charset="0"/>
              </a:rPr>
              <a:t>HR has established a manual to guide hiring processes and address interpretation of policy and procedure. This tool will be used on an ongoing basis and has been incorporated into weekly training meetings within the Human Resources department.</a:t>
            </a:r>
          </a:p>
          <a:p>
            <a:pPr marL="342900" marR="880" indent="-342900">
              <a:buFont typeface="Arial" panose="020B0604020202020204" pitchFamily="34" charset="0"/>
              <a:buChar char="•"/>
            </a:pPr>
            <a:r>
              <a:rPr lang="en-US" sz="2200" b="0" i="0" u="none" strike="noStrike" baseline="0" dirty="0" smtClean="0">
                <a:latin typeface="Calibri" panose="020F0502020204030204" pitchFamily="34" charset="0"/>
              </a:rPr>
              <a:t>Monthly HR meetings focus on policies and procedures as well as goals and objectives that align with the</a:t>
            </a:r>
            <a:r>
              <a:rPr lang="en-US" sz="2200" b="0" i="0" u="none" strike="noStrike" dirty="0" smtClean="0">
                <a:latin typeface="Calibri" panose="020F0502020204030204" pitchFamily="34" charset="0"/>
              </a:rPr>
              <a:t> </a:t>
            </a:r>
            <a:r>
              <a:rPr lang="en-US" sz="2200" b="0" i="0" u="none" strike="noStrike" baseline="0" dirty="0" smtClean="0">
                <a:latin typeface="Calibri" panose="020F0502020204030204" pitchFamily="34" charset="0"/>
              </a:rPr>
              <a:t>district-wide strategic plan.</a:t>
            </a:r>
          </a:p>
        </p:txBody>
      </p:sp>
    </p:spTree>
    <p:extLst>
      <p:ext uri="{BB962C8B-B14F-4D97-AF65-F5344CB8AC3E}">
        <p14:creationId xmlns:p14="http://schemas.microsoft.com/office/powerpoint/2010/main" val="3846202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599" y="318654"/>
            <a:ext cx="11457709" cy="3477875"/>
          </a:xfrm>
          <a:prstGeom prst="rect">
            <a:avLst/>
          </a:prstGeom>
        </p:spPr>
        <p:txBody>
          <a:bodyPr wrap="square">
            <a:spAutoFit/>
          </a:bodyPr>
          <a:lstStyle/>
          <a:p>
            <a:r>
              <a:rPr lang="en-US" sz="2200" b="1" i="0" u="none" strike="noStrike" baseline="0" dirty="0" smtClean="0">
                <a:latin typeface="Calibri" panose="020F0502020204030204" pitchFamily="34" charset="0"/>
              </a:rPr>
              <a:t>5. Faculty Evaluation Instrument/SLOs:</a:t>
            </a:r>
            <a:endParaRPr lang="en-US" sz="2200" b="0" i="0" u="none" strike="noStrike" baseline="0" dirty="0" smtClean="0">
              <a:latin typeface="Calibri" panose="020F0502020204030204" pitchFamily="34" charset="0"/>
            </a:endParaRPr>
          </a:p>
          <a:p>
            <a:endParaRPr lang="en-US" sz="2200" b="0" i="0" u="none" strike="noStrike" baseline="0" dirty="0" smtClean="0">
              <a:latin typeface="Calibri" panose="020F0502020204030204" pitchFamily="34" charset="0"/>
            </a:endParaRPr>
          </a:p>
          <a:p>
            <a:pPr marL="342900" marR="760" indent="-342900">
              <a:buFont typeface="Arial" panose="020B0604020202020204" pitchFamily="34" charset="0"/>
              <a:buChar char="•"/>
            </a:pPr>
            <a:r>
              <a:rPr lang="en-US" sz="2200" b="0" i="0" u="none" strike="noStrike" baseline="0" dirty="0" smtClean="0">
                <a:latin typeface="Calibri" panose="020F0502020204030204" pitchFamily="34" charset="0"/>
              </a:rPr>
              <a:t>The Tools committee was established and includes faculty representation from SBVC and CHC. The </a:t>
            </a:r>
            <a:r>
              <a:rPr lang="en-US" sz="2200" b="0" i="0" u="none" strike="noStrike" baseline="0" dirty="0" err="1" smtClean="0">
                <a:latin typeface="Calibri" panose="020F0502020204030204" pitchFamily="34" charset="0"/>
              </a:rPr>
              <a:t>Toolscommittee</a:t>
            </a:r>
            <a:r>
              <a:rPr lang="en-US" sz="2200" b="0" i="0" u="none" strike="noStrike" baseline="0" dirty="0" smtClean="0">
                <a:latin typeface="Calibri" panose="020F0502020204030204" pitchFamily="34" charset="0"/>
              </a:rPr>
              <a:t> has the authority to change evaluation instruments. The committee had early difficulty finding a meeting time, but finally met on October 23, 2015.</a:t>
            </a:r>
          </a:p>
          <a:p>
            <a:pPr marL="342900" marR="760" indent="-342900">
              <a:buFont typeface="Arial" panose="020B0604020202020204" pitchFamily="34" charset="0"/>
              <a:buChar char="•"/>
            </a:pPr>
            <a:r>
              <a:rPr lang="en-US" sz="2200" b="0" i="0" u="none" strike="noStrike" baseline="0" dirty="0" smtClean="0">
                <a:latin typeface="Calibri" panose="020F0502020204030204" pitchFamily="34" charset="0"/>
              </a:rPr>
              <a:t> The committee and subsequently the District and CTA agreed to the recommended placement of Student Learning Outcome (SLOs) language in the formal evaluation form. The form now includes the statement “I have self-reflected in regards to the development and assessment of SLOs (this statement may apply to SLO/Compensated Part-Time Faculty)” includes a check-box above the signature line for the individual being evaluated.</a:t>
            </a:r>
          </a:p>
        </p:txBody>
      </p:sp>
    </p:spTree>
    <p:extLst>
      <p:ext uri="{BB962C8B-B14F-4D97-AF65-F5344CB8AC3E}">
        <p14:creationId xmlns:p14="http://schemas.microsoft.com/office/powerpoint/2010/main" val="3635157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1859490" cy="6524863"/>
          </a:xfrm>
          <a:prstGeom prst="rect">
            <a:avLst/>
          </a:prstGeom>
        </p:spPr>
        <p:txBody>
          <a:bodyPr wrap="square">
            <a:spAutoFit/>
          </a:bodyPr>
          <a:lstStyle/>
          <a:p>
            <a:pPr algn="ctr"/>
            <a:r>
              <a:rPr lang="en-US" sz="2200" b="1" i="1" u="sng" strike="noStrike" baseline="0" dirty="0" smtClean="0">
                <a:latin typeface="Calibri" panose="020F0502020204030204" pitchFamily="34" charset="0"/>
              </a:rPr>
              <a:t>District Recommendation 3:</a:t>
            </a:r>
            <a:br>
              <a:rPr lang="en-US" sz="2200" b="1" i="1" u="sng" strike="noStrike" baseline="0" dirty="0" smtClean="0">
                <a:latin typeface="Calibri" panose="020F0502020204030204" pitchFamily="34" charset="0"/>
              </a:rPr>
            </a:br>
            <a:endParaRPr lang="en-US" sz="2200" b="0" i="0" u="none" strike="noStrike" baseline="0" dirty="0" smtClean="0">
              <a:latin typeface="Calibri" panose="020F0502020204030204" pitchFamily="34" charset="0"/>
            </a:endParaRPr>
          </a:p>
          <a:p>
            <a:pPr marR="1030"/>
            <a:r>
              <a:rPr lang="en-US" sz="2200" b="1" i="0" u="none" strike="noStrike" baseline="0" dirty="0" smtClean="0">
                <a:latin typeface="Calibri" panose="020F0502020204030204" pitchFamily="34" charset="0"/>
              </a:rPr>
              <a:t>District Recommendation 3: </a:t>
            </a:r>
            <a:r>
              <a:rPr lang="en-US" sz="2200" b="0" i="1" u="none" strike="noStrike" baseline="0" dirty="0" smtClean="0">
                <a:latin typeface="Calibri" panose="020F0502020204030204" pitchFamily="34" charset="0"/>
              </a:rPr>
              <a:t>In order to meet the standards, the team recommends that the District [1] follow their Resource Allocation Model focusing on [2] transparency and inclusiveness, supported by a comprehensive district-wide [3] Enrollment Management Plan and a [4] Human Resource/Staffing Plan integrated with other district-wide programs and financial plans, broadly [5] communicated to the colleges (III.A.6, III.D, III.D.1.a, III.D.1b, III.D.1.d, III.D.4, IV.B.3.c).</a:t>
            </a:r>
            <a:endParaRPr lang="en-US" sz="2200" b="0" i="0" u="none" strike="noStrike" baseline="0" dirty="0" smtClean="0">
              <a:latin typeface="Calibri" panose="020F0502020204030204" pitchFamily="34" charset="0"/>
            </a:endParaRPr>
          </a:p>
          <a:p>
            <a:endParaRPr lang="en-US" sz="2200" b="1" i="0" u="none" strike="noStrike" baseline="0" dirty="0" smtClean="0">
              <a:latin typeface="Calibri" panose="020F0502020204030204" pitchFamily="34" charset="0"/>
            </a:endParaRPr>
          </a:p>
          <a:p>
            <a:pPr marR="1030"/>
            <a:r>
              <a:rPr lang="en-US" sz="2200" b="1" i="1" u="sng" strike="noStrike" baseline="0" dirty="0" smtClean="0">
                <a:latin typeface="Calibri" panose="020F0502020204030204" pitchFamily="34" charset="0"/>
              </a:rPr>
              <a:t>Actions Taken to Resolve Deficiencies:</a:t>
            </a:r>
            <a:endParaRPr lang="en-US" sz="2200" b="0" i="0" u="none" strike="noStrike" baseline="0" dirty="0" smtClean="0">
              <a:latin typeface="Calibri" panose="020F0502020204030204" pitchFamily="34" charset="0"/>
            </a:endParaRPr>
          </a:p>
          <a:p>
            <a:endParaRPr lang="en-US" sz="2200" b="1" i="1" u="none" strike="noStrike" baseline="0" dirty="0" smtClean="0">
              <a:latin typeface="Calibri" panose="020F0502020204030204" pitchFamily="34" charset="0"/>
            </a:endParaRPr>
          </a:p>
          <a:p>
            <a:pPr marR="1030"/>
            <a:r>
              <a:rPr lang="en-US" sz="2200" b="1" i="0" u="none" strike="noStrike" baseline="0" dirty="0" smtClean="0">
                <a:latin typeface="Calibri" panose="020F0502020204030204" pitchFamily="34" charset="0"/>
              </a:rPr>
              <a:t>(1)(3) Resource Allocation Model (RAM) and Enrollment Management Plan:</a:t>
            </a:r>
            <a:endParaRPr lang="en-US" sz="2200" b="0" i="0" u="none" strike="noStrike" baseline="0" dirty="0" smtClean="0">
              <a:latin typeface="Calibri" panose="020F0502020204030204" pitchFamily="34" charset="0"/>
            </a:endParaRPr>
          </a:p>
          <a:p>
            <a:endParaRPr lang="en-US" sz="2200" b="1" i="0" u="none" strike="noStrike" baseline="0" dirty="0" smtClean="0">
              <a:latin typeface="Calibri" panose="020F0502020204030204" pitchFamily="34" charset="0"/>
            </a:endParaRPr>
          </a:p>
          <a:p>
            <a:pPr marL="342900" marR="1030" indent="-342900">
              <a:buFont typeface="Arial" panose="020B0604020202020204" pitchFamily="34" charset="0"/>
              <a:buChar char="•"/>
            </a:pPr>
            <a:r>
              <a:rPr lang="en-US" sz="2200" b="0" i="0" u="none" strike="noStrike" baseline="0" dirty="0" smtClean="0">
                <a:latin typeface="Calibri" panose="020F0502020204030204" pitchFamily="34" charset="0"/>
              </a:rPr>
              <a:t>District Budget Committee and Enrollment Management Task Force revised RAM Guidelines for FY 2014-15 and 2015-16 in August 2015. The new model provides clear goals and expectations from both colleges, allows SBVC to continue growing, and shifts the risk and reward of unfunded FTES to Crafton.</a:t>
            </a:r>
          </a:p>
          <a:p>
            <a:pPr marL="342900" marR="1030" indent="-342900">
              <a:buFont typeface="Arial" panose="020B0604020202020204" pitchFamily="34" charset="0"/>
              <a:buChar char="•"/>
            </a:pPr>
            <a:r>
              <a:rPr lang="en-US" sz="2200" b="0" i="0" u="none" strike="noStrike" baseline="0" dirty="0" smtClean="0">
                <a:latin typeface="Calibri" panose="020F0502020204030204" pitchFamily="34" charset="0"/>
              </a:rPr>
              <a:t>Enrollment Management Plan Committee will comprised of 15 members representing both campuses, the district, and all employee constituencies has been established in order to develop a District wide Enrollment Management Plan.</a:t>
            </a:r>
          </a:p>
        </p:txBody>
      </p:sp>
    </p:spTree>
    <p:extLst>
      <p:ext uri="{BB962C8B-B14F-4D97-AF65-F5344CB8AC3E}">
        <p14:creationId xmlns:p14="http://schemas.microsoft.com/office/powerpoint/2010/main" val="20391075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45424"/>
            <a:ext cx="12192000" cy="6186309"/>
          </a:xfrm>
          <a:prstGeom prst="rect">
            <a:avLst/>
          </a:prstGeom>
        </p:spPr>
        <p:txBody>
          <a:bodyPr wrap="square">
            <a:spAutoFit/>
          </a:bodyPr>
          <a:lstStyle/>
          <a:p>
            <a:pPr marR="540"/>
            <a:r>
              <a:rPr lang="en-US" sz="2200" b="1" i="0" u="none" strike="noStrike" baseline="0" dirty="0" smtClean="0">
                <a:latin typeface="Calibri" panose="020F0502020204030204" pitchFamily="34" charset="0"/>
              </a:rPr>
              <a:t>(2)(5) Transparency and Communications:</a:t>
            </a:r>
            <a:endParaRPr lang="en-US" sz="2200" b="0" i="0" u="none" strike="noStrike" baseline="0" dirty="0" smtClean="0">
              <a:latin typeface="Calibri" panose="020F0502020204030204" pitchFamily="34" charset="0"/>
            </a:endParaRPr>
          </a:p>
          <a:p>
            <a:endParaRPr lang="en-US" sz="2200" b="1" i="0" u="none" strike="noStrike" baseline="0" dirty="0" smtClean="0">
              <a:latin typeface="Calibri" panose="020F0502020204030204" pitchFamily="34" charset="0"/>
            </a:endParaRPr>
          </a:p>
          <a:p>
            <a:pPr marL="342900" marR="540" indent="-342900">
              <a:buFont typeface="Arial" panose="020B0604020202020204" pitchFamily="34" charset="0"/>
              <a:buChar char="•"/>
            </a:pPr>
            <a:r>
              <a:rPr lang="en-US" sz="2200" b="0" i="0" u="none" strike="noStrike" baseline="0" dirty="0" smtClean="0">
                <a:latin typeface="Calibri" panose="020F0502020204030204" pitchFamily="34" charset="0"/>
              </a:rPr>
              <a:t>2015/2016 Budget shared at various meetings.</a:t>
            </a:r>
          </a:p>
          <a:p>
            <a:pPr marL="342900" marR="540" indent="-342900">
              <a:buFont typeface="Arial" panose="020B0604020202020204" pitchFamily="34" charset="0"/>
              <a:buChar char="•"/>
            </a:pPr>
            <a:r>
              <a:rPr lang="en-US" sz="2200" b="0" i="0" u="none" strike="noStrike" baseline="0" dirty="0" smtClean="0">
                <a:latin typeface="Calibri" panose="020F0502020204030204" pitchFamily="34" charset="0"/>
              </a:rPr>
              <a:t>DBC Annual Report and FAQs emailed September 2015.</a:t>
            </a:r>
          </a:p>
          <a:p>
            <a:pPr marL="342900" marR="540" indent="-342900">
              <a:buFont typeface="Arial" panose="020B0604020202020204" pitchFamily="34" charset="0"/>
              <a:buChar char="•"/>
            </a:pPr>
            <a:r>
              <a:rPr lang="en-US" sz="2200" b="0" i="0" u="none" strike="noStrike" baseline="0" dirty="0" smtClean="0">
                <a:latin typeface="Calibri" panose="020F0502020204030204" pitchFamily="34" charset="0"/>
              </a:rPr>
              <a:t>Further explanation of increases to the District Budget was requested by college constituencies. These increases were discussed at the 10/15/2016 District Budget Committee (DBC) meeting and FAQs were sent District wide on 10/1/2016.</a:t>
            </a:r>
          </a:p>
          <a:p>
            <a:pPr marL="342900" marR="540" indent="-342900">
              <a:buFont typeface="Arial" panose="020B0604020202020204" pitchFamily="34" charset="0"/>
              <a:buChar char="•"/>
            </a:pPr>
            <a:r>
              <a:rPr lang="en-US" sz="2200" b="0" i="0" u="none" strike="noStrike" baseline="0" dirty="0" smtClean="0">
                <a:latin typeface="Calibri" panose="020F0502020204030204" pitchFamily="34" charset="0"/>
              </a:rPr>
              <a:t>DBC, which meets year-round have faculty representatives who may, or may not, be available to meet during summer months. DBC is taking steps to minimize unexpected changes to the tentative budget approved by the DBC during summer break by; moving up the timeline for final budget approval, and creating an approved prioritized list of budget augmentations will be established by the DBC prior to graduation </a:t>
            </a:r>
          </a:p>
          <a:p>
            <a:pPr marL="342900" marR="540" indent="-342900">
              <a:buFont typeface="Arial" panose="020B0604020202020204" pitchFamily="34" charset="0"/>
              <a:buChar char="•"/>
            </a:pPr>
            <a:r>
              <a:rPr lang="en-US" sz="2200" b="0" i="0" u="none" strike="noStrike" baseline="0" dirty="0" smtClean="0">
                <a:latin typeface="Calibri" panose="020F0502020204030204" pitchFamily="34" charset="0"/>
              </a:rPr>
              <a:t>To promote and maintain consistent communication with the leadership of the Colleges, the District meets regularly with the college presidents and Vice Presidents of Administrative Services to discuss financial issues that could potentially affect the colleges. The attendance to these meetings include the Interim Director of Fiscal Services and Vice Chancellor of Business &amp; Fiscal Services from the District Office. However, these meetings do not replace the collegial process that takes place during District Budget Committee meetings.</a:t>
            </a:r>
          </a:p>
        </p:txBody>
      </p:sp>
    </p:spTree>
    <p:extLst>
      <p:ext uri="{BB962C8B-B14F-4D97-AF65-F5344CB8AC3E}">
        <p14:creationId xmlns:p14="http://schemas.microsoft.com/office/powerpoint/2010/main" val="1880082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817" y="568035"/>
            <a:ext cx="11859491" cy="1446550"/>
          </a:xfrm>
          <a:prstGeom prst="rect">
            <a:avLst/>
          </a:prstGeom>
        </p:spPr>
        <p:txBody>
          <a:bodyPr wrap="square">
            <a:spAutoFit/>
          </a:bodyPr>
          <a:lstStyle/>
          <a:p>
            <a:pPr marL="342900" indent="-342900">
              <a:buFont typeface="Arial" panose="020B0604020202020204" pitchFamily="34" charset="0"/>
              <a:buChar char="•"/>
            </a:pPr>
            <a:r>
              <a:rPr lang="en-US" sz="2200" b="0" i="0" u="none" strike="noStrike" baseline="0" dirty="0" smtClean="0">
                <a:solidFill>
                  <a:srgbClr val="000000"/>
                </a:solidFill>
                <a:latin typeface="Calibri" panose="020F0502020204030204" pitchFamily="34" charset="0"/>
              </a:rPr>
              <a:t>A Human Resource/Staffing Plan committee has been established and is meeting regularly. In February 2016, a draft will be available for review by campus constituencies. </a:t>
            </a:r>
          </a:p>
          <a:p>
            <a:pPr marL="342900" indent="-342900">
              <a:buFont typeface="Arial" panose="020B0604020202020204" pitchFamily="34" charset="0"/>
              <a:buChar char="•"/>
            </a:pPr>
            <a:endParaRPr lang="en-US" sz="2200" dirty="0">
              <a:solidFill>
                <a:srgbClr val="000000"/>
              </a:solidFill>
              <a:latin typeface="Calibri" panose="020F0502020204030204" pitchFamily="34" charset="0"/>
            </a:endParaRPr>
          </a:p>
          <a:p>
            <a:pPr marL="342900" indent="-342900">
              <a:buFont typeface="Arial" panose="020B0604020202020204" pitchFamily="34" charset="0"/>
              <a:buChar char="•"/>
            </a:pPr>
            <a:r>
              <a:rPr lang="en-US" sz="2200" b="0" i="0" u="none" strike="noStrike" baseline="0" dirty="0" smtClean="0">
                <a:solidFill>
                  <a:srgbClr val="000000"/>
                </a:solidFill>
                <a:latin typeface="Calibri" panose="020F0502020204030204" pitchFamily="34" charset="0"/>
              </a:rPr>
              <a:t>HR is anticipated that the Staffing Plan will be approved in March, 2016. </a:t>
            </a:r>
            <a:r>
              <a:rPr lang="en-US" b="0" i="0" u="none" strike="noStrike" baseline="0" dirty="0" smtClean="0">
                <a:solidFill>
                  <a:srgbClr val="000000"/>
                </a:solidFill>
                <a:latin typeface="Calibri" panose="020F0502020204030204" pitchFamily="34" charset="0"/>
              </a:rPr>
              <a:t>	</a:t>
            </a:r>
          </a:p>
        </p:txBody>
      </p:sp>
    </p:spTree>
    <p:extLst>
      <p:ext uri="{BB962C8B-B14F-4D97-AF65-F5344CB8AC3E}">
        <p14:creationId xmlns:p14="http://schemas.microsoft.com/office/powerpoint/2010/main" val="3967080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63417"/>
          </a:xfrm>
          <a:prstGeom prst="rect">
            <a:avLst/>
          </a:prstGeom>
        </p:spPr>
        <p:txBody>
          <a:bodyPr wrap="square">
            <a:spAutoFit/>
          </a:bodyPr>
          <a:lstStyle/>
          <a:p>
            <a:r>
              <a:rPr lang="en-US" sz="2200" b="1" i="1" u="sng" strike="noStrike" baseline="0" dirty="0" smtClean="0">
                <a:latin typeface="Calibri" panose="020F0502020204030204" pitchFamily="34" charset="0"/>
              </a:rPr>
              <a:t>Commission Recommendation 1:</a:t>
            </a:r>
            <a:endParaRPr lang="en-US" sz="2200" b="0" i="0" u="none" strike="noStrike" baseline="0" dirty="0" smtClean="0">
              <a:latin typeface="Calibri" panose="020F0502020204030204" pitchFamily="34" charset="0"/>
            </a:endParaRPr>
          </a:p>
          <a:p>
            <a:pPr marR="940"/>
            <a:r>
              <a:rPr lang="en-US" sz="2200" b="1" i="0" u="none" strike="noStrike" baseline="0" dirty="0" smtClean="0">
                <a:latin typeface="Calibri" panose="020F0502020204030204" pitchFamily="34" charset="0"/>
              </a:rPr>
              <a:t>ACCJC Recommendation to Resolve Third Party Comment Deficiencies:</a:t>
            </a:r>
            <a:endParaRPr lang="en-US" sz="2200" b="0" i="0" u="none" strike="noStrike" baseline="0" dirty="0" smtClean="0">
              <a:latin typeface="Calibri" panose="020F0502020204030204" pitchFamily="34" charset="0"/>
            </a:endParaRPr>
          </a:p>
          <a:p>
            <a:pPr marR="940"/>
            <a:r>
              <a:rPr lang="en-US" sz="2200" b="0" i="1" u="none" strike="noStrike" baseline="0" dirty="0" smtClean="0">
                <a:latin typeface="Calibri" panose="020F0502020204030204" pitchFamily="34" charset="0"/>
              </a:rPr>
              <a:t>Commission Recommendation to Address Third Party Comment: In order the meet standards, the college must [1] ensure that the President holds an appropriate degree from an institution accredited by a recognized U.S. accrediting agency at the time of the degree was awarded. Furthermore, the college should [2] ensure that the college catalog contain precise, accurate, and current information with the names and degrees of all administrators and faculty.</a:t>
            </a:r>
            <a:endParaRPr lang="en-US" sz="2200" b="1" i="0" u="none" strike="noStrike" baseline="0" dirty="0" smtClean="0">
              <a:latin typeface="Calibri" panose="020F0502020204030204" pitchFamily="34" charset="0"/>
            </a:endParaRPr>
          </a:p>
          <a:p>
            <a:pPr marR="940"/>
            <a:r>
              <a:rPr lang="en-US" sz="2200" b="1" i="1" u="sng" strike="noStrike" baseline="0" dirty="0" smtClean="0">
                <a:latin typeface="Calibri" panose="020F0502020204030204" pitchFamily="34" charset="0"/>
              </a:rPr>
              <a:t>Actions Taken to Resolve Deficiencies:</a:t>
            </a:r>
            <a:br>
              <a:rPr lang="en-US" sz="2200" b="1" i="1" u="sng" strike="noStrike" baseline="0" dirty="0" smtClean="0">
                <a:latin typeface="Calibri" panose="020F0502020204030204" pitchFamily="34" charset="0"/>
              </a:rPr>
            </a:br>
            <a:endParaRPr lang="en-US" sz="2200" b="0" i="0" u="none" strike="noStrike" baseline="0" dirty="0" smtClean="0">
              <a:latin typeface="Calibri" panose="020F0502020204030204" pitchFamily="34" charset="0"/>
            </a:endParaRPr>
          </a:p>
          <a:p>
            <a:pPr marR="940"/>
            <a:r>
              <a:rPr lang="en-US" sz="2200" b="1" i="1" u="none" strike="noStrike" baseline="0" dirty="0" smtClean="0">
                <a:latin typeface="Calibri" panose="020F0502020204030204" pitchFamily="34" charset="0"/>
              </a:rPr>
              <a:t>1. Ensure College President holds an appropriate degree:</a:t>
            </a:r>
          </a:p>
          <a:p>
            <a:pPr marL="285750" marR="940" indent="-285750">
              <a:buFont typeface="Arial" panose="020B0604020202020204" pitchFamily="34" charset="0"/>
              <a:buChar char="•"/>
            </a:pPr>
            <a:r>
              <a:rPr lang="en-US" sz="2200" b="0" i="0" u="none" strike="noStrike" baseline="0" dirty="0" smtClean="0">
                <a:latin typeface="Calibri" panose="020F0502020204030204" pitchFamily="34" charset="0"/>
              </a:rPr>
              <a:t>The President has announced her retirement effective June 30, 2016.</a:t>
            </a:r>
          </a:p>
          <a:p>
            <a:pPr marL="285750" marR="940" indent="-285750">
              <a:buFont typeface="Arial" panose="020B0604020202020204" pitchFamily="34" charset="0"/>
              <a:buChar char="•"/>
            </a:pPr>
            <a:r>
              <a:rPr lang="en-US" sz="2200" b="0" i="0" u="none" strike="noStrike" baseline="0" dirty="0" smtClean="0">
                <a:latin typeface="Calibri" panose="020F0502020204030204" pitchFamily="34" charset="0"/>
              </a:rPr>
              <a:t>The job announcement will open on 2/1/2016 and run for 60 days.</a:t>
            </a:r>
          </a:p>
          <a:p>
            <a:pPr marL="285750" marR="1480" indent="-285750">
              <a:buFont typeface="Arial" panose="020B0604020202020204" pitchFamily="34" charset="0"/>
              <a:buChar char="•"/>
            </a:pPr>
            <a:r>
              <a:rPr lang="en-US" sz="2200" b="0" i="0" u="none" strike="noStrike" baseline="0" dirty="0" smtClean="0">
                <a:latin typeface="Calibri" panose="020F0502020204030204" pitchFamily="34" charset="0"/>
              </a:rPr>
              <a:t>A hiring committee composed of (1) CSEA, (1) Classified staff (President's Office), (1) Classified Senate, (1) CTA, (1) SBVC Academic Senate, (1) Management, and (1) Chancellor’s designee, (1) Student, (1) Community member (optional) will be convened.</a:t>
            </a:r>
          </a:p>
          <a:p>
            <a:pPr marL="285750" marR="940" indent="-285750">
              <a:buFont typeface="Arial" panose="020B0604020202020204" pitchFamily="34" charset="0"/>
              <a:buChar char="•"/>
            </a:pPr>
            <a:r>
              <a:rPr lang="en-US" sz="2200" b="0" i="0" u="none" strike="noStrike" baseline="0" dirty="0" smtClean="0">
                <a:latin typeface="Calibri" panose="020F0502020204030204" pitchFamily="34" charset="0"/>
              </a:rPr>
              <a:t>An open forum will be held on campus.</a:t>
            </a:r>
          </a:p>
          <a:p>
            <a:endParaRPr lang="en-US" sz="2200" b="0" i="0" u="none" strike="noStrike" baseline="0" dirty="0" smtClean="0">
              <a:latin typeface="Calibri" panose="020F0502020204030204" pitchFamily="34" charset="0"/>
            </a:endParaRPr>
          </a:p>
          <a:p>
            <a:pPr marR="940"/>
            <a:r>
              <a:rPr lang="en-US" sz="2200" b="1" i="0" u="none" strike="noStrike" baseline="0" dirty="0" smtClean="0">
                <a:latin typeface="Calibri" panose="020F0502020204030204" pitchFamily="34" charset="0"/>
              </a:rPr>
              <a:t>2. Ensure that the college catalog contain precise, accurate, and current information with the names and degrees of all administrators and faculty:</a:t>
            </a:r>
            <a:endParaRPr lang="en-US" sz="2200" b="0" i="0" u="none" strike="noStrike" baseline="0" dirty="0" smtClean="0">
              <a:latin typeface="Calibri" panose="020F0502020204030204" pitchFamily="34" charset="0"/>
            </a:endParaRPr>
          </a:p>
          <a:p>
            <a:pPr marL="285750" marR="940" indent="-285750">
              <a:buFont typeface="Arial" panose="020B0604020202020204" pitchFamily="34" charset="0"/>
              <a:buChar char="•"/>
            </a:pPr>
            <a:r>
              <a:rPr lang="en-US" sz="2200" b="0" i="0" u="none" strike="noStrike" baseline="0" dirty="0" smtClean="0">
                <a:latin typeface="Calibri" panose="020F0502020204030204" pitchFamily="34" charset="0"/>
              </a:rPr>
              <a:t>The 2015-2016 Catalog lists all degrees held by faculty and administrators.</a:t>
            </a:r>
          </a:p>
        </p:txBody>
      </p:sp>
    </p:spTree>
    <p:extLst>
      <p:ext uri="{BB962C8B-B14F-4D97-AF65-F5344CB8AC3E}">
        <p14:creationId xmlns:p14="http://schemas.microsoft.com/office/powerpoint/2010/main" val="4233424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SBVC Timeline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89361985"/>
              </p:ext>
            </p:extLst>
          </p:nvPr>
        </p:nvGraphicFramePr>
        <p:xfrm>
          <a:off x="1069848" y="1992375"/>
          <a:ext cx="9775952" cy="4865625"/>
        </p:xfrm>
        <a:graphic>
          <a:graphicData uri="http://schemas.openxmlformats.org/drawingml/2006/table">
            <a:tbl>
              <a:tblPr firstRow="1" firstCol="1" bandRow="1"/>
              <a:tblGrid>
                <a:gridCol w="2441375">
                  <a:extLst>
                    <a:ext uri="{9D8B030D-6E8A-4147-A177-3AD203B41FA5}">
                      <a16:colId xmlns:a16="http://schemas.microsoft.com/office/drawing/2014/main" val="20000"/>
                    </a:ext>
                  </a:extLst>
                </a:gridCol>
                <a:gridCol w="7334577">
                  <a:extLst>
                    <a:ext uri="{9D8B030D-6E8A-4147-A177-3AD203B41FA5}">
                      <a16:colId xmlns:a16="http://schemas.microsoft.com/office/drawing/2014/main" val="20001"/>
                    </a:ext>
                  </a:extLst>
                </a:gridCol>
              </a:tblGrid>
              <a:tr h="540625">
                <a:tc>
                  <a:txBody>
                    <a:bodyPr/>
                    <a:lstStyle/>
                    <a:p>
                      <a:pPr marL="0" marR="0">
                        <a:lnSpc>
                          <a:spcPct val="115000"/>
                        </a:lnSpc>
                        <a:spcBef>
                          <a:spcPts val="0"/>
                        </a:spcBef>
                        <a:spcAft>
                          <a:spcPts val="0"/>
                        </a:spcAft>
                        <a:tabLst>
                          <a:tab pos="1517015" algn="r"/>
                        </a:tabLst>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February 3, 2016</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First Reading, Academic Senate</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0625">
                <a:tc>
                  <a:txBody>
                    <a:bodyPr/>
                    <a:lstStyle/>
                    <a:p>
                      <a:pPr marL="0" marR="0">
                        <a:lnSpc>
                          <a:spcPct val="115000"/>
                        </a:lnSpc>
                        <a:spcBef>
                          <a:spcPts val="0"/>
                        </a:spcBef>
                        <a:spcAft>
                          <a:spcPts val="0"/>
                        </a:spcAft>
                        <a:tabLst>
                          <a:tab pos="1517015" algn="r"/>
                        </a:tabLst>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February 10, 2016</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200">
                          <a:effectLst/>
                          <a:latin typeface="Times New Roman" panose="02020603050405020304" pitchFamily="18" charset="0"/>
                          <a:ea typeface="Calibri" panose="020F0502020204030204" pitchFamily="34" charset="0"/>
                          <a:cs typeface="Times New Roman" panose="02020603050405020304" pitchFamily="18" charset="0"/>
                        </a:rPr>
                        <a:t>First Reading, College Council</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40625">
                <a:tc>
                  <a:txBody>
                    <a:bodyPr/>
                    <a:lstStyle/>
                    <a:p>
                      <a:pPr marL="0" marR="0">
                        <a:lnSpc>
                          <a:spcPct val="115000"/>
                        </a:lnSpc>
                        <a:spcBef>
                          <a:spcPts val="0"/>
                        </a:spcBef>
                        <a:spcAft>
                          <a:spcPts val="0"/>
                        </a:spcAft>
                        <a:tabLst>
                          <a:tab pos="1517015" algn="r"/>
                        </a:tabLst>
                      </a:pPr>
                      <a:r>
                        <a:rPr lang="en-US" sz="2200">
                          <a:effectLst/>
                          <a:latin typeface="Times New Roman" panose="02020603050405020304" pitchFamily="18" charset="0"/>
                          <a:ea typeface="Calibri" panose="020F0502020204030204" pitchFamily="34" charset="0"/>
                          <a:cs typeface="Times New Roman" panose="02020603050405020304" pitchFamily="18" charset="0"/>
                        </a:rPr>
                        <a:t>February 17, 2016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Academic Senate Approval</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0625">
                <a:tc>
                  <a:txBody>
                    <a:bodyPr/>
                    <a:lstStyle/>
                    <a:p>
                      <a:pPr marL="0" marR="0">
                        <a:lnSpc>
                          <a:spcPct val="115000"/>
                        </a:lnSpc>
                        <a:spcBef>
                          <a:spcPts val="0"/>
                        </a:spcBef>
                        <a:spcAft>
                          <a:spcPts val="0"/>
                        </a:spcAft>
                        <a:tabLst>
                          <a:tab pos="1517015" algn="r"/>
                        </a:tabLst>
                      </a:pPr>
                      <a:r>
                        <a:rPr lang="en-US" sz="2200">
                          <a:effectLst/>
                          <a:latin typeface="Times New Roman" panose="02020603050405020304" pitchFamily="18" charset="0"/>
                          <a:ea typeface="Calibri" panose="020F0502020204030204" pitchFamily="34" charset="0"/>
                          <a:cs typeface="Times New Roman" panose="02020603050405020304" pitchFamily="18" charset="0"/>
                        </a:rPr>
                        <a:t>February 24, 2016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200">
                          <a:effectLst/>
                          <a:latin typeface="Times New Roman" panose="02020603050405020304" pitchFamily="18" charset="0"/>
                          <a:ea typeface="Calibri" panose="020F0502020204030204" pitchFamily="34" charset="0"/>
                          <a:cs typeface="Times New Roman" panose="02020603050405020304" pitchFamily="18" charset="0"/>
                        </a:rPr>
                        <a:t>College Council Approval</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40625">
                <a:tc>
                  <a:txBody>
                    <a:bodyPr/>
                    <a:lstStyle/>
                    <a:p>
                      <a:pPr marL="0" marR="0">
                        <a:lnSpc>
                          <a:spcPct val="115000"/>
                        </a:lnSpc>
                        <a:spcBef>
                          <a:spcPts val="0"/>
                        </a:spcBef>
                        <a:spcAft>
                          <a:spcPts val="0"/>
                        </a:spcAft>
                        <a:tabLst>
                          <a:tab pos="1517015" algn="r"/>
                        </a:tabLst>
                      </a:pPr>
                      <a:r>
                        <a:rPr lang="en-US" sz="2200">
                          <a:effectLst/>
                          <a:latin typeface="Times New Roman" panose="02020603050405020304" pitchFamily="18" charset="0"/>
                          <a:ea typeface="Calibri" panose="020F0502020204030204" pitchFamily="34" charset="0"/>
                          <a:cs typeface="Times New Roman" panose="02020603050405020304" pitchFamily="18" charset="0"/>
                        </a:rPr>
                        <a:t>TBD</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200">
                          <a:effectLst/>
                          <a:latin typeface="Times New Roman" panose="02020603050405020304" pitchFamily="18" charset="0"/>
                          <a:ea typeface="Calibri" panose="020F0502020204030204" pitchFamily="34" charset="0"/>
                          <a:cs typeface="Times New Roman" panose="02020603050405020304" pitchFamily="18" charset="0"/>
                        </a:rPr>
                        <a:t>Student Senate Approval</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40625">
                <a:tc>
                  <a:txBody>
                    <a:bodyPr/>
                    <a:lstStyle/>
                    <a:p>
                      <a:pPr marL="0" marR="0">
                        <a:lnSpc>
                          <a:spcPct val="115000"/>
                        </a:lnSpc>
                        <a:spcBef>
                          <a:spcPts val="0"/>
                        </a:spcBef>
                        <a:spcAft>
                          <a:spcPts val="0"/>
                        </a:spcAft>
                        <a:tabLst>
                          <a:tab pos="1517015" algn="r"/>
                        </a:tabLst>
                      </a:pPr>
                      <a:r>
                        <a:rPr lang="en-US" sz="2200">
                          <a:effectLst/>
                          <a:latin typeface="Times New Roman" panose="02020603050405020304" pitchFamily="18" charset="0"/>
                          <a:ea typeface="Calibri" panose="020F0502020204030204" pitchFamily="34" charset="0"/>
                          <a:cs typeface="Times New Roman" panose="02020603050405020304" pitchFamily="18" charset="0"/>
                        </a:rPr>
                        <a:t>TBD</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200">
                          <a:effectLst/>
                          <a:latin typeface="Times New Roman" panose="02020603050405020304" pitchFamily="18" charset="0"/>
                          <a:ea typeface="Calibri" panose="020F0502020204030204" pitchFamily="34" charset="0"/>
                          <a:cs typeface="Times New Roman" panose="02020603050405020304" pitchFamily="18" charset="0"/>
                        </a:rPr>
                        <a:t>Classified Approval</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40625">
                <a:tc>
                  <a:txBody>
                    <a:bodyPr/>
                    <a:lstStyle/>
                    <a:p>
                      <a:pPr marL="0" marR="0">
                        <a:lnSpc>
                          <a:spcPct val="115000"/>
                        </a:lnSpc>
                        <a:spcBef>
                          <a:spcPts val="0"/>
                        </a:spcBef>
                        <a:spcAft>
                          <a:spcPts val="0"/>
                        </a:spcAft>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February 25, 2016</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200">
                          <a:effectLst/>
                          <a:latin typeface="Times New Roman" panose="02020603050405020304" pitchFamily="18" charset="0"/>
                          <a:ea typeface="Calibri" panose="020F0502020204030204" pitchFamily="34" charset="0"/>
                          <a:cs typeface="Times New Roman" panose="02020603050405020304" pitchFamily="18" charset="0"/>
                        </a:rPr>
                        <a:t>First Reading, Board of Trustees</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40625">
                <a:tc>
                  <a:txBody>
                    <a:bodyPr/>
                    <a:lstStyle/>
                    <a:p>
                      <a:pPr marL="0" marR="0">
                        <a:lnSpc>
                          <a:spcPct val="115000"/>
                        </a:lnSpc>
                        <a:spcBef>
                          <a:spcPts val="0"/>
                        </a:spcBef>
                        <a:spcAft>
                          <a:spcPts val="0"/>
                        </a:spcAft>
                      </a:pPr>
                      <a:r>
                        <a:rPr lang="en-US" sz="2200">
                          <a:effectLst/>
                          <a:latin typeface="Times New Roman" panose="02020603050405020304" pitchFamily="18" charset="0"/>
                          <a:ea typeface="Calibri" panose="020F0502020204030204" pitchFamily="34" charset="0"/>
                          <a:cs typeface="Times New Roman" panose="02020603050405020304" pitchFamily="18" charset="0"/>
                        </a:rPr>
                        <a:t>March 10, 2016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667000" algn="l"/>
                        </a:tabLst>
                      </a:pPr>
                      <a:r>
                        <a:rPr lang="en-US" sz="2200">
                          <a:effectLst/>
                          <a:latin typeface="Times New Roman" panose="02020603050405020304" pitchFamily="18" charset="0"/>
                          <a:ea typeface="Calibri" panose="020F0502020204030204" pitchFamily="34" charset="0"/>
                          <a:cs typeface="Times New Roman" panose="02020603050405020304" pitchFamily="18" charset="0"/>
                        </a:rPr>
                        <a:t>Board of Trustees, Final Approval and Signature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40625">
                <a:tc>
                  <a:txBody>
                    <a:bodyPr/>
                    <a:lstStyle/>
                    <a:p>
                      <a:pPr marL="0" marR="0">
                        <a:lnSpc>
                          <a:spcPct val="115000"/>
                        </a:lnSpc>
                        <a:spcBef>
                          <a:spcPts val="0"/>
                        </a:spcBef>
                        <a:spcAft>
                          <a:spcPts val="0"/>
                        </a:spcAft>
                      </a:pPr>
                      <a:r>
                        <a:rPr lang="en-US" sz="2200">
                          <a:effectLst/>
                          <a:latin typeface="Times New Roman" panose="02020603050405020304" pitchFamily="18" charset="0"/>
                          <a:ea typeface="Calibri" panose="020F0502020204030204" pitchFamily="34" charset="0"/>
                          <a:cs typeface="Times New Roman" panose="02020603050405020304" pitchFamily="18" charset="0"/>
                        </a:rPr>
                        <a:t>March 15, 2016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667000" algn="l"/>
                        </a:tabLst>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Follow-up Report submitted to ACCJC</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7" name="Rectangle 2"/>
          <p:cNvSpPr>
            <a:spLocks noChangeArrowheads="1"/>
          </p:cNvSpPr>
          <p:nvPr/>
        </p:nvSpPr>
        <p:spPr bwMode="auto">
          <a:xfrm>
            <a:off x="3130550" y="3200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521219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CHC Timeline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9814949"/>
              </p:ext>
            </p:extLst>
          </p:nvPr>
        </p:nvGraphicFramePr>
        <p:xfrm>
          <a:off x="939800" y="2093972"/>
          <a:ext cx="10909300" cy="3440052"/>
        </p:xfrm>
        <a:graphic>
          <a:graphicData uri="http://schemas.openxmlformats.org/drawingml/2006/table">
            <a:tbl>
              <a:tblPr firstRow="1" firstCol="1" bandRow="1">
                <a:tableStyleId>{22838BEF-8BB2-4498-84A7-C5851F593DF1}</a:tableStyleId>
              </a:tblPr>
              <a:tblGrid>
                <a:gridCol w="2724408">
                  <a:extLst>
                    <a:ext uri="{9D8B030D-6E8A-4147-A177-3AD203B41FA5}">
                      <a16:colId xmlns:a16="http://schemas.microsoft.com/office/drawing/2014/main" val="20000"/>
                    </a:ext>
                  </a:extLst>
                </a:gridCol>
                <a:gridCol w="8184892">
                  <a:extLst>
                    <a:ext uri="{9D8B030D-6E8A-4147-A177-3AD203B41FA5}">
                      <a16:colId xmlns:a16="http://schemas.microsoft.com/office/drawing/2014/main" val="20001"/>
                    </a:ext>
                  </a:extLst>
                </a:gridCol>
              </a:tblGrid>
              <a:tr h="573342">
                <a:tc>
                  <a:txBody>
                    <a:bodyPr/>
                    <a:lstStyle/>
                    <a:p>
                      <a:pPr marL="0" marR="0">
                        <a:lnSpc>
                          <a:spcPct val="115000"/>
                        </a:lnSpc>
                        <a:spcBef>
                          <a:spcPts val="0"/>
                        </a:spcBef>
                        <a:spcAft>
                          <a:spcPts val="0"/>
                        </a:spcAft>
                      </a:pPr>
                      <a:r>
                        <a:rPr lang="en-US" sz="2000" dirty="0">
                          <a:effectLst/>
                        </a:rPr>
                        <a:t>February 17, 2016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a:effectLst/>
                        </a:rPr>
                        <a:t>Final Follow-up Report to Board</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73342">
                <a:tc>
                  <a:txBody>
                    <a:bodyPr/>
                    <a:lstStyle/>
                    <a:p>
                      <a:pPr marL="0" marR="0">
                        <a:lnSpc>
                          <a:spcPct val="115000"/>
                        </a:lnSpc>
                        <a:spcBef>
                          <a:spcPts val="0"/>
                        </a:spcBef>
                        <a:spcAft>
                          <a:spcPts val="0"/>
                        </a:spcAft>
                      </a:pPr>
                      <a:r>
                        <a:rPr lang="en-US" sz="2000">
                          <a:effectLst/>
                        </a:rPr>
                        <a:t>February 25, 2016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a:effectLst/>
                        </a:rPr>
                        <a:t>Board Meeting, Business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73342">
                <a:tc>
                  <a:txBody>
                    <a:bodyPr/>
                    <a:lstStyle/>
                    <a:p>
                      <a:pPr marL="0" marR="0">
                        <a:lnSpc>
                          <a:spcPct val="115000"/>
                        </a:lnSpc>
                        <a:spcBef>
                          <a:spcPts val="0"/>
                        </a:spcBef>
                        <a:spcAft>
                          <a:spcPts val="0"/>
                        </a:spcAft>
                      </a:pPr>
                      <a:r>
                        <a:rPr lang="en-US" sz="2000">
                          <a:effectLst/>
                        </a:rPr>
                        <a:t>March 2, 2016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1" dirty="0">
                          <a:effectLst/>
                        </a:rPr>
                        <a:t>Ultimate Final Follow-Up Report to Board</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73342">
                <a:tc>
                  <a:txBody>
                    <a:bodyPr/>
                    <a:lstStyle/>
                    <a:p>
                      <a:pPr marL="0" marR="0">
                        <a:lnSpc>
                          <a:spcPct val="115000"/>
                        </a:lnSpc>
                        <a:spcBef>
                          <a:spcPts val="0"/>
                        </a:spcBef>
                        <a:spcAft>
                          <a:spcPts val="0"/>
                        </a:spcAft>
                      </a:pPr>
                      <a:r>
                        <a:rPr lang="en-US" sz="2000">
                          <a:effectLst/>
                        </a:rPr>
                        <a:t>March 3, 2016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a:effectLst/>
                        </a:rPr>
                        <a:t>Fifth Open Forum, Campus Preparation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573342">
                <a:tc>
                  <a:txBody>
                    <a:bodyPr/>
                    <a:lstStyle/>
                    <a:p>
                      <a:pPr marL="0" marR="0">
                        <a:lnSpc>
                          <a:spcPct val="115000"/>
                        </a:lnSpc>
                        <a:spcBef>
                          <a:spcPts val="0"/>
                        </a:spcBef>
                        <a:spcAft>
                          <a:spcPts val="0"/>
                        </a:spcAft>
                      </a:pPr>
                      <a:r>
                        <a:rPr lang="en-US" sz="2000">
                          <a:effectLst/>
                        </a:rPr>
                        <a:t>March 10, 2016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2667000" algn="l"/>
                        </a:tabLst>
                      </a:pPr>
                      <a:r>
                        <a:rPr lang="en-US" sz="2000" dirty="0">
                          <a:effectLst/>
                        </a:rPr>
                        <a:t>Board Meeting, Final Approval and Signature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73342">
                <a:tc>
                  <a:txBody>
                    <a:bodyPr/>
                    <a:lstStyle/>
                    <a:p>
                      <a:pPr marL="0" marR="0">
                        <a:lnSpc>
                          <a:spcPct val="115000"/>
                        </a:lnSpc>
                        <a:spcBef>
                          <a:spcPts val="0"/>
                        </a:spcBef>
                        <a:spcAft>
                          <a:spcPts val="0"/>
                        </a:spcAft>
                      </a:pPr>
                      <a:r>
                        <a:rPr lang="en-US" sz="2000">
                          <a:effectLst/>
                        </a:rPr>
                        <a:t>March 15, 2016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2667000" algn="l"/>
                        </a:tabLst>
                      </a:pPr>
                      <a:r>
                        <a:rPr lang="en-US" sz="2000" dirty="0">
                          <a:effectLst/>
                        </a:rPr>
                        <a:t>Follow-up report submitted to ACCJC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55878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481263" y="264694"/>
            <a:ext cx="11237495" cy="5632311"/>
          </a:xfrm>
          <a:prstGeom prst="rect">
            <a:avLst/>
          </a:prstGeom>
        </p:spPr>
        <p:txBody>
          <a:bodyPr wrap="square">
            <a:spAutoFit/>
          </a:bodyPr>
          <a:lstStyle/>
          <a:p>
            <a:pPr algn="ctr"/>
            <a:r>
              <a:rPr lang="en-US" sz="2400" b="1" i="1" u="sng" strike="noStrike" baseline="0" dirty="0" smtClean="0">
                <a:latin typeface="Calibri" panose="020F0502020204030204" pitchFamily="34" charset="0"/>
              </a:rPr>
              <a:t>SBVC College Recommendation 1:</a:t>
            </a:r>
          </a:p>
          <a:p>
            <a:pPr algn="ctr"/>
            <a:endParaRPr lang="en-US" sz="2400" b="1" i="1" u="sng" dirty="0">
              <a:latin typeface="Calibri" panose="020F0502020204030204" pitchFamily="34" charset="0"/>
            </a:endParaRPr>
          </a:p>
          <a:p>
            <a:pPr algn="ctr"/>
            <a:endParaRPr lang="en-US" sz="2400" b="0" i="0" u="none" strike="noStrike" baseline="0" dirty="0" smtClean="0">
              <a:latin typeface="Calibri" panose="020F0502020204030204" pitchFamily="34" charset="0"/>
            </a:endParaRPr>
          </a:p>
          <a:p>
            <a:r>
              <a:rPr lang="en-US" sz="2400" b="1" i="1" u="none" strike="noStrike" baseline="0" dirty="0" smtClean="0">
                <a:latin typeface="Calibri" panose="020F0502020204030204" pitchFamily="34" charset="0"/>
              </a:rPr>
              <a:t>College Recommendation 1: </a:t>
            </a:r>
            <a:r>
              <a:rPr lang="en-US" sz="2400" b="0" i="1" u="none" strike="noStrike" baseline="0" dirty="0" smtClean="0">
                <a:latin typeface="Calibri" panose="020F0502020204030204" pitchFamily="34" charset="0"/>
              </a:rPr>
              <a:t>In order to meet the standards, the team recommends that all programs’ student learning outcomes be assessed on a regular basis as part of a sustainable cycle of continuous quality improvement.</a:t>
            </a:r>
            <a:endParaRPr lang="en-US" sz="2400" b="0" i="0" u="none" strike="noStrike" baseline="0" dirty="0" smtClean="0">
              <a:latin typeface="Calibri" panose="020F0502020204030204" pitchFamily="34" charset="0"/>
            </a:endParaRPr>
          </a:p>
          <a:p>
            <a:r>
              <a:rPr lang="en-US" sz="2400" b="0" i="1" u="sng" strike="noStrike" baseline="0" dirty="0" smtClean="0">
                <a:latin typeface="Calibri" panose="020F0502020204030204" pitchFamily="34" charset="0"/>
              </a:rPr>
              <a:t>Actions Taken to Resolve Deficiencies:</a:t>
            </a:r>
            <a:endParaRPr lang="en-US" sz="2400" b="0" i="0" u="none" strike="noStrike" baseline="0" dirty="0" smtClean="0">
              <a:latin typeface="Calibri" panose="020F0502020204030204" pitchFamily="34" charset="0"/>
            </a:endParaRPr>
          </a:p>
          <a:p>
            <a:endParaRPr lang="en-US" sz="2400" b="0" i="1" u="none" strike="noStrike" baseline="0" dirty="0" smtClean="0">
              <a:latin typeface="Calibri" panose="020F0502020204030204" pitchFamily="34" charset="0"/>
            </a:endParaRPr>
          </a:p>
          <a:p>
            <a:r>
              <a:rPr lang="en-US" sz="2400" b="0" i="0" u="none" strike="noStrike" baseline="0" dirty="0" smtClean="0">
                <a:latin typeface="Calibri" panose="020F0502020204030204" pitchFamily="34" charset="0"/>
              </a:rPr>
              <a:t>1. Adopt and implement SLO Cloud.</a:t>
            </a:r>
          </a:p>
          <a:p>
            <a:r>
              <a:rPr lang="en-US" sz="2400" b="0" i="0" u="none" strike="noStrike" baseline="0" dirty="0" smtClean="0">
                <a:latin typeface="Calibri" panose="020F0502020204030204" pitchFamily="34" charset="0"/>
              </a:rPr>
              <a:t>2. Mapped discipline courses to degrees and certificates to achieve ongoing assessment.</a:t>
            </a:r>
          </a:p>
          <a:p>
            <a:endParaRPr lang="en-US" sz="2400" b="0" i="0" u="none" strike="noStrike" baseline="0" dirty="0" smtClean="0">
              <a:latin typeface="Calibri" panose="020F0502020204030204" pitchFamily="34" charset="0"/>
            </a:endParaRPr>
          </a:p>
          <a:p>
            <a:r>
              <a:rPr lang="en-US" sz="2400" b="0" i="0" u="none" strike="noStrike" baseline="0" dirty="0" smtClean="0">
                <a:latin typeface="Calibri" panose="020F0502020204030204" pitchFamily="34" charset="0"/>
              </a:rPr>
              <a:t>Currently 100% of degrees and certificates have ongoing assessment of PLOs.</a:t>
            </a:r>
          </a:p>
          <a:p>
            <a:r>
              <a:rPr lang="en-US" sz="2400" b="0" i="0" u="none" strike="noStrike" baseline="0" dirty="0" smtClean="0">
                <a:latin typeface="Calibri" panose="020F0502020204030204" pitchFamily="34" charset="0"/>
              </a:rPr>
              <a:t>Systematic evaluation of PLOs takes place on a 3-Year Cycle. 87% of programs have completed at least one 3- Year Evaluation Cycle. The remaining 13% consisting primarily of new, or newly revised programs are on</a:t>
            </a:r>
            <a:r>
              <a:rPr lang="en-US" sz="2400" b="0" i="0" u="none" strike="noStrike" dirty="0" smtClean="0">
                <a:latin typeface="Calibri" panose="020F0502020204030204" pitchFamily="34" charset="0"/>
              </a:rPr>
              <a:t> </a:t>
            </a:r>
            <a:r>
              <a:rPr lang="en-US" sz="2400" b="0" i="0" u="none" strike="noStrike" baseline="0" dirty="0" smtClean="0">
                <a:latin typeface="Calibri" panose="020F0502020204030204" pitchFamily="34" charset="0"/>
              </a:rPr>
              <a:t>schedule to be evaluated.</a:t>
            </a:r>
          </a:p>
        </p:txBody>
      </p:sp>
    </p:spTree>
    <p:extLst>
      <p:ext uri="{BB962C8B-B14F-4D97-AF65-F5344CB8AC3E}">
        <p14:creationId xmlns:p14="http://schemas.microsoft.com/office/powerpoint/2010/main" val="1659571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125" y="180975"/>
            <a:ext cx="8905875" cy="5632311"/>
          </a:xfrm>
          <a:prstGeom prst="rect">
            <a:avLst/>
          </a:prstGeom>
        </p:spPr>
        <p:txBody>
          <a:bodyPr wrap="square">
            <a:spAutoFit/>
          </a:bodyPr>
          <a:lstStyle/>
          <a:p>
            <a:pPr algn="ctr"/>
            <a:r>
              <a:rPr lang="en-US" sz="2400" b="1" i="1" u="sng" dirty="0" smtClean="0">
                <a:latin typeface="Calibri" panose="020F0502020204030204" pitchFamily="34" charset="0"/>
              </a:rPr>
              <a:t>CHC College Recommendation 1</a:t>
            </a:r>
          </a:p>
          <a:p>
            <a:pPr algn="ctr"/>
            <a:endParaRPr lang="en-US" sz="2400" b="1" i="1" dirty="0" smtClean="0">
              <a:latin typeface="Calibri" panose="020F0502020204030204" pitchFamily="34" charset="0"/>
            </a:endParaRPr>
          </a:p>
          <a:p>
            <a:r>
              <a:rPr lang="en-US" sz="2400" b="1" dirty="0" smtClean="0">
                <a:latin typeface="Calibri" panose="020F0502020204030204" pitchFamily="34" charset="0"/>
              </a:rPr>
              <a:t>In </a:t>
            </a:r>
            <a:r>
              <a:rPr lang="en-US" sz="2400" b="1" dirty="0">
                <a:latin typeface="Calibri" panose="020F0502020204030204" pitchFamily="34" charset="0"/>
              </a:rPr>
              <a:t>order to meet the standards, the team recommends that the college systematically complete the implementation and regularly assess and review student learning outcomes (and services area outcomes, where applicable) for all courses, programs, certificates, and degrees, and</a:t>
            </a:r>
          </a:p>
          <a:p>
            <a:pPr marL="914400" lvl="1" indent="-514350">
              <a:buFont typeface="+mj-lt"/>
              <a:buAutoNum type="arabicPeriod"/>
            </a:pPr>
            <a:r>
              <a:rPr lang="en-US" sz="2400" b="1" dirty="0">
                <a:latin typeface="Calibri" panose="020F0502020204030204" pitchFamily="34" charset="0"/>
              </a:rPr>
              <a:t>Demonstrate the use of the assessment results to make improvements to courses and programs; </a:t>
            </a:r>
          </a:p>
          <a:p>
            <a:pPr marL="914400" lvl="1" indent="-514350">
              <a:buFont typeface="+mj-lt"/>
              <a:buAutoNum type="arabicPeriod"/>
            </a:pPr>
            <a:r>
              <a:rPr lang="en-US" sz="2400" b="1" dirty="0">
                <a:latin typeface="Calibri" panose="020F0502020204030204" pitchFamily="34" charset="0"/>
              </a:rPr>
              <a:t>Demonstrate the use of student learning assessment results in college-wide planning;</a:t>
            </a:r>
          </a:p>
          <a:p>
            <a:pPr marL="914400" lvl="1" indent="-514350">
              <a:buFont typeface="+mj-lt"/>
              <a:buAutoNum type="arabicPeriod"/>
            </a:pPr>
            <a:r>
              <a:rPr lang="en-US" sz="2400" b="1" dirty="0">
                <a:latin typeface="Calibri" panose="020F0502020204030204" pitchFamily="34" charset="0"/>
              </a:rPr>
              <a:t>Demonstrate that resource decisions are based on student learning assessment results;</a:t>
            </a:r>
          </a:p>
          <a:p>
            <a:pPr marL="914400" lvl="1" indent="-514350">
              <a:buFont typeface="+mj-lt"/>
              <a:buAutoNum type="arabicPeriod"/>
            </a:pPr>
            <a:r>
              <a:rPr lang="en-US" sz="2400" b="1" dirty="0">
                <a:latin typeface="Calibri" panose="020F0502020204030204" pitchFamily="34" charset="0"/>
              </a:rPr>
              <a:t>Develop and implement a process to ensure that SLOs are included on all course syllabi.</a:t>
            </a:r>
          </a:p>
        </p:txBody>
      </p:sp>
    </p:spTree>
    <p:extLst>
      <p:ext uri="{BB962C8B-B14F-4D97-AF65-F5344CB8AC3E}">
        <p14:creationId xmlns:p14="http://schemas.microsoft.com/office/powerpoint/2010/main" val="2325572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075" y="323850"/>
            <a:ext cx="11696700" cy="6001643"/>
          </a:xfrm>
          <a:prstGeom prst="rect">
            <a:avLst/>
          </a:prstGeom>
        </p:spPr>
        <p:txBody>
          <a:bodyPr wrap="square">
            <a:spAutoFit/>
          </a:bodyPr>
          <a:lstStyle/>
          <a:p>
            <a:pPr lvl="0"/>
            <a:r>
              <a:rPr lang="en-US" sz="2400" b="1" i="1" u="sng" dirty="0">
                <a:latin typeface="Calibri" panose="020F0502020204030204" pitchFamily="34" charset="0"/>
              </a:rPr>
              <a:t>Actions </a:t>
            </a:r>
            <a:r>
              <a:rPr lang="en-US" sz="2400" b="1" i="1" u="sng" dirty="0" smtClean="0">
                <a:latin typeface="Calibri" panose="020F0502020204030204" pitchFamily="34" charset="0"/>
              </a:rPr>
              <a:t>Taken</a:t>
            </a:r>
            <a:endParaRPr lang="en-US" sz="2400" b="1" i="1" dirty="0">
              <a:latin typeface="Calibri" panose="020F0502020204030204" pitchFamily="34" charset="0"/>
            </a:endParaRPr>
          </a:p>
          <a:p>
            <a:pPr marL="342900" lvl="0" indent="-342900">
              <a:buFont typeface="Arial" panose="020B0604020202020204" pitchFamily="34" charset="0"/>
              <a:buChar char="•"/>
            </a:pPr>
            <a:r>
              <a:rPr lang="en-US" sz="2400" dirty="0">
                <a:latin typeface="Calibri" panose="020F0502020204030204" pitchFamily="34" charset="0"/>
              </a:rPr>
              <a:t>Cloud tool implemented</a:t>
            </a:r>
          </a:p>
          <a:p>
            <a:pPr marL="342900" lvl="0" indent="-342900">
              <a:buFont typeface="Arial" panose="020B0604020202020204" pitchFamily="34" charset="0"/>
              <a:buChar char="•"/>
            </a:pPr>
            <a:r>
              <a:rPr lang="en-US" sz="2400" dirty="0">
                <a:latin typeface="Calibri" panose="020F0502020204030204" pitchFamily="34" charset="0"/>
              </a:rPr>
              <a:t>Courses: from 71% in 2013-14 to 97.1% in fall 2015.</a:t>
            </a:r>
          </a:p>
          <a:p>
            <a:pPr marL="342900" lvl="0" indent="-342900">
              <a:buFont typeface="Arial" panose="020B0604020202020204" pitchFamily="34" charset="0"/>
              <a:buChar char="•"/>
            </a:pPr>
            <a:r>
              <a:rPr lang="en-US" sz="2400" dirty="0">
                <a:latin typeface="Calibri" panose="020F0502020204030204" pitchFamily="34" charset="0"/>
              </a:rPr>
              <a:t>Program assessment: from 68.2% in 2013-14 to 97.8% in fall 2015.</a:t>
            </a:r>
          </a:p>
          <a:p>
            <a:pPr marL="342900" lvl="0" indent="-342900">
              <a:buFont typeface="Arial" panose="020B0604020202020204" pitchFamily="34" charset="0"/>
              <a:buChar char="•"/>
            </a:pPr>
            <a:r>
              <a:rPr lang="en-US" sz="2400" dirty="0">
                <a:latin typeface="Calibri" panose="020F0502020204030204" pitchFamily="34" charset="0"/>
              </a:rPr>
              <a:t>The cloud tool includes links from course to program, general education, and institutional learning outcomes</a:t>
            </a:r>
          </a:p>
          <a:p>
            <a:pPr marL="342900" lvl="0" indent="-342900">
              <a:buFont typeface="Arial" panose="020B0604020202020204" pitchFamily="34" charset="0"/>
              <a:buChar char="•"/>
            </a:pPr>
            <a:r>
              <a:rPr lang="en-US" sz="2400" dirty="0">
                <a:latin typeface="Calibri" panose="020F0502020204030204" pitchFamily="34" charset="0"/>
              </a:rPr>
              <a:t>The PPR tool includes drop-down boxes linking objectives/resources to institutional outcomes</a:t>
            </a:r>
          </a:p>
          <a:p>
            <a:pPr marL="342900" lvl="0" indent="-342900">
              <a:buFont typeface="Arial" panose="020B0604020202020204" pitchFamily="34" charset="0"/>
              <a:buChar char="•"/>
            </a:pPr>
            <a:r>
              <a:rPr lang="en-US" sz="2400" dirty="0">
                <a:latin typeface="Calibri" panose="020F0502020204030204" pitchFamily="34" charset="0"/>
              </a:rPr>
              <a:t>Charges of the Budget Committee, Educational Master Planning Committee, Crafton Council, Student Services Council, Planning and Program Review now include review and consideration of institutional learning outcomes in planning and resource allocation.</a:t>
            </a:r>
          </a:p>
          <a:p>
            <a:pPr marL="342900" lvl="0" indent="-342900">
              <a:buFont typeface="Arial" panose="020B0604020202020204" pitchFamily="34" charset="0"/>
              <a:buChar char="•"/>
            </a:pPr>
            <a:r>
              <a:rPr lang="en-US" sz="2400" dirty="0">
                <a:latin typeface="Calibri" panose="020F0502020204030204" pitchFamily="34" charset="0"/>
              </a:rPr>
              <a:t>As of December, 81% of syllabi had been collected and reviewed.  Of these, 89.5 had </a:t>
            </a:r>
            <a:r>
              <a:rPr lang="en-US" sz="2400" dirty="0" smtClean="0">
                <a:latin typeface="Calibri" panose="020F0502020204030204" pitchFamily="34" charset="0"/>
              </a:rPr>
              <a:t>SLOs.</a:t>
            </a:r>
          </a:p>
          <a:p>
            <a:pPr marL="342900" lvl="0" indent="-342900">
              <a:buFont typeface="Arial" panose="020B0604020202020204" pitchFamily="34" charset="0"/>
              <a:buChar char="•"/>
            </a:pPr>
            <a:r>
              <a:rPr lang="en-US" sz="2400" dirty="0" smtClean="0">
                <a:latin typeface="Calibri" panose="020F0502020204030204" pitchFamily="34" charset="0"/>
              </a:rPr>
              <a:t>Improvements </a:t>
            </a:r>
            <a:r>
              <a:rPr lang="en-US" sz="2400" dirty="0">
                <a:latin typeface="Calibri" panose="020F0502020204030204" pitchFamily="34" charset="0"/>
              </a:rPr>
              <a:t>are being made to the collection process.</a:t>
            </a:r>
          </a:p>
          <a:p>
            <a:pPr marL="342900" lvl="0" indent="-342900">
              <a:buFont typeface="Arial" panose="020B0604020202020204" pitchFamily="34" charset="0"/>
              <a:buChar char="•"/>
            </a:pPr>
            <a:r>
              <a:rPr lang="en-US" sz="2400" dirty="0">
                <a:latin typeface="Calibri" panose="020F0502020204030204" pitchFamily="34" charset="0"/>
              </a:rPr>
              <a:t>Campus dialog </a:t>
            </a:r>
            <a:r>
              <a:rPr lang="en-US" sz="2400" dirty="0" smtClean="0">
                <a:latin typeface="Calibri" panose="020F0502020204030204" pitchFamily="34" charset="0"/>
              </a:rPr>
              <a:t>: </a:t>
            </a:r>
            <a:r>
              <a:rPr lang="en-US" sz="2400" dirty="0">
                <a:latin typeface="Calibri" panose="020F0502020204030204" pitchFamily="34" charset="0"/>
              </a:rPr>
              <a:t>spring flex day, April 18 2015, fall in-service, August 18, 2015, spring flex day, January 14, 2016, and spring in-service, January 15, 2016, etc.</a:t>
            </a:r>
          </a:p>
          <a:p>
            <a:endParaRPr lang="en-US" sz="2400" dirty="0"/>
          </a:p>
        </p:txBody>
      </p:sp>
    </p:spTree>
    <p:extLst>
      <p:ext uri="{BB962C8B-B14F-4D97-AF65-F5344CB8AC3E}">
        <p14:creationId xmlns:p14="http://schemas.microsoft.com/office/powerpoint/2010/main" val="1839671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075" y="400049"/>
            <a:ext cx="11515725" cy="6001643"/>
          </a:xfrm>
          <a:prstGeom prst="rect">
            <a:avLst/>
          </a:prstGeom>
        </p:spPr>
        <p:txBody>
          <a:bodyPr wrap="square">
            <a:spAutoFit/>
          </a:bodyPr>
          <a:lstStyle/>
          <a:p>
            <a:pPr algn="ctr"/>
            <a:r>
              <a:rPr lang="en-US" sz="2400" b="1" i="1" u="sng" dirty="0" smtClean="0">
                <a:latin typeface="Calibri" panose="020F0502020204030204" pitchFamily="34" charset="0"/>
              </a:rPr>
              <a:t>CHC Recommendation 2</a:t>
            </a:r>
          </a:p>
          <a:p>
            <a:r>
              <a:rPr lang="en-US" sz="2400" b="1" dirty="0" smtClean="0">
                <a:latin typeface="Calibri" panose="020F0502020204030204" pitchFamily="34" charset="0"/>
              </a:rPr>
              <a:t>In </a:t>
            </a:r>
            <a:r>
              <a:rPr lang="en-US" sz="2400" b="1" dirty="0">
                <a:latin typeface="Calibri" panose="020F0502020204030204" pitchFamily="34" charset="0"/>
              </a:rPr>
              <a:t>order to meet the standards, the team recommends that the college update its Distance Education plan to provide guidance in determining the long-term vision for distance education to support the current and future needs of its students including student support and library and learning support services</a:t>
            </a:r>
            <a:r>
              <a:rPr lang="en-US" sz="2400" b="1" dirty="0" smtClean="0">
                <a:latin typeface="Calibri" panose="020F0502020204030204" pitchFamily="34" charset="0"/>
              </a:rPr>
              <a:t>.</a:t>
            </a:r>
          </a:p>
          <a:p>
            <a:endParaRPr lang="en-US" sz="2400" dirty="0">
              <a:latin typeface="Calibri" panose="020F0502020204030204" pitchFamily="34" charset="0"/>
            </a:endParaRPr>
          </a:p>
          <a:p>
            <a:pPr lvl="0"/>
            <a:r>
              <a:rPr lang="en-US" sz="2400" b="1" i="1" u="sng" dirty="0" smtClean="0">
                <a:latin typeface="Calibri" panose="020F0502020204030204" pitchFamily="34" charset="0"/>
              </a:rPr>
              <a:t>Actions Taken</a:t>
            </a:r>
          </a:p>
          <a:p>
            <a:pPr marL="342900" lvl="0" indent="-342900">
              <a:buFont typeface="Arial" panose="020B0604020202020204" pitchFamily="34" charset="0"/>
              <a:buChar char="•"/>
            </a:pPr>
            <a:r>
              <a:rPr lang="en-US" sz="2400" dirty="0" smtClean="0">
                <a:latin typeface="Calibri" panose="020F0502020204030204" pitchFamily="34" charset="0"/>
              </a:rPr>
              <a:t>Academic </a:t>
            </a:r>
            <a:r>
              <a:rPr lang="en-US" sz="2400" dirty="0">
                <a:latin typeface="Calibri" panose="020F0502020204030204" pitchFamily="34" charset="0"/>
              </a:rPr>
              <a:t>resolution in support of a DE Coordinator</a:t>
            </a:r>
          </a:p>
          <a:p>
            <a:pPr marL="342900" lvl="0" indent="-342900">
              <a:buFont typeface="Arial" panose="020B0604020202020204" pitchFamily="34" charset="0"/>
              <a:buChar char="•"/>
            </a:pPr>
            <a:r>
              <a:rPr lang="en-US" sz="2400" dirty="0">
                <a:latin typeface="Calibri" panose="020F0502020204030204" pitchFamily="34" charset="0"/>
              </a:rPr>
              <a:t>DE Coordinator identified and 40% release provided</a:t>
            </a:r>
          </a:p>
          <a:p>
            <a:pPr marL="342900" lvl="0" indent="-342900">
              <a:buFont typeface="Arial" panose="020B0604020202020204" pitchFamily="34" charset="0"/>
              <a:buChar char="•"/>
            </a:pPr>
            <a:r>
              <a:rPr lang="en-US" sz="2400" dirty="0">
                <a:latin typeface="Calibri" panose="020F0502020204030204" pitchFamily="34" charset="0"/>
              </a:rPr>
              <a:t>DE Curricula reviewed and inventoried.  Request for substantive change to be submitted to Commission in March for consideration at their May meeting</a:t>
            </a:r>
          </a:p>
          <a:p>
            <a:pPr marL="342900" lvl="0" indent="-342900">
              <a:buFont typeface="Arial" panose="020B0604020202020204" pitchFamily="34" charset="0"/>
              <a:buChar char="•"/>
            </a:pPr>
            <a:r>
              <a:rPr lang="en-US" sz="2400" dirty="0">
                <a:latin typeface="Calibri" panose="020F0502020204030204" pitchFamily="34" charset="0"/>
              </a:rPr>
              <a:t>Draft DE plan written and distributed to Senate</a:t>
            </a:r>
          </a:p>
          <a:p>
            <a:pPr marL="342900" lvl="0" indent="-342900">
              <a:buFont typeface="Arial" panose="020B0604020202020204" pitchFamily="34" charset="0"/>
              <a:buChar char="•"/>
            </a:pPr>
            <a:r>
              <a:rPr lang="en-US" sz="2400" dirty="0">
                <a:latin typeface="Calibri" panose="020F0502020204030204" pitchFamily="34" charset="0"/>
              </a:rPr>
              <a:t>Plan distributed to campus community</a:t>
            </a:r>
          </a:p>
          <a:p>
            <a:pPr marL="342900" lvl="0" indent="-342900">
              <a:buFont typeface="Arial" panose="020B0604020202020204" pitchFamily="34" charset="0"/>
              <a:buChar char="•"/>
            </a:pPr>
            <a:r>
              <a:rPr lang="en-US" sz="2400" dirty="0">
                <a:latin typeface="Calibri" panose="020F0502020204030204" pitchFamily="34" charset="0"/>
              </a:rPr>
              <a:t>Counseling has selected and piloted an online counseling tool</a:t>
            </a:r>
          </a:p>
          <a:p>
            <a:pPr marL="342900" lvl="0" indent="-342900">
              <a:buFont typeface="Arial" panose="020B0604020202020204" pitchFamily="34" charset="0"/>
              <a:buChar char="•"/>
            </a:pPr>
            <a:r>
              <a:rPr lang="en-US" sz="2400" dirty="0">
                <a:latin typeface="Calibri" panose="020F0502020204030204" pitchFamily="34" charset="0"/>
              </a:rPr>
              <a:t>Tutoring Center is in the process of selecting an online tutoring tool.</a:t>
            </a:r>
          </a:p>
          <a:p>
            <a:endParaRPr lang="en-US" sz="2400" dirty="0">
              <a:latin typeface="Calibri" panose="020F0502020204030204" pitchFamily="34" charset="0"/>
            </a:endParaRPr>
          </a:p>
        </p:txBody>
      </p:sp>
    </p:spTree>
    <p:extLst>
      <p:ext uri="{BB962C8B-B14F-4D97-AF65-F5344CB8AC3E}">
        <p14:creationId xmlns:p14="http://schemas.microsoft.com/office/powerpoint/2010/main" val="615198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209550"/>
            <a:ext cx="11420475" cy="5262979"/>
          </a:xfrm>
          <a:prstGeom prst="rect">
            <a:avLst/>
          </a:prstGeom>
        </p:spPr>
        <p:txBody>
          <a:bodyPr wrap="square">
            <a:spAutoFit/>
          </a:bodyPr>
          <a:lstStyle/>
          <a:p>
            <a:pPr algn="ctr"/>
            <a:r>
              <a:rPr lang="en-US" sz="2400" b="1" i="1" u="sng" dirty="0" smtClean="0">
                <a:latin typeface="Calibri" panose="020F0502020204030204" pitchFamily="34" charset="0"/>
              </a:rPr>
              <a:t>CHC Recommendation 3</a:t>
            </a:r>
          </a:p>
          <a:p>
            <a:r>
              <a:rPr lang="en-US" sz="2400" b="1" dirty="0" smtClean="0">
                <a:latin typeface="Calibri" panose="020F0502020204030204" pitchFamily="34" charset="0"/>
              </a:rPr>
              <a:t>In </a:t>
            </a:r>
            <a:r>
              <a:rPr lang="en-US" sz="2400" b="1" dirty="0">
                <a:latin typeface="Calibri" panose="020F0502020204030204" pitchFamily="34" charset="0"/>
              </a:rPr>
              <a:t>order to meet the standards, the team recommends that the College establish a policy to address when programs are eliminated or significantly changed and ensure that this process does not negatively impact students. (II.A.6.b</a:t>
            </a:r>
            <a:r>
              <a:rPr lang="en-US" sz="2400" b="1" dirty="0" smtClean="0">
                <a:latin typeface="Calibri" panose="020F0502020204030204" pitchFamily="34" charset="0"/>
              </a:rPr>
              <a:t>)</a:t>
            </a:r>
          </a:p>
          <a:p>
            <a:endParaRPr lang="en-US" sz="2400" dirty="0">
              <a:latin typeface="Calibri" panose="020F0502020204030204" pitchFamily="34" charset="0"/>
            </a:endParaRPr>
          </a:p>
          <a:p>
            <a:r>
              <a:rPr lang="en-US" sz="2400" b="1" i="1" u="sng" dirty="0" smtClean="0">
                <a:latin typeface="Calibri" panose="020F0502020204030204" pitchFamily="34" charset="0"/>
              </a:rPr>
              <a:t>Actions Taken</a:t>
            </a:r>
          </a:p>
          <a:p>
            <a:pPr marL="342900" lvl="0" indent="-342900">
              <a:buFont typeface="Arial" panose="020B0604020202020204" pitchFamily="34" charset="0"/>
              <a:buChar char="•"/>
            </a:pPr>
            <a:r>
              <a:rPr lang="en-US" sz="2400" dirty="0">
                <a:latin typeface="Calibri" panose="020F0502020204030204" pitchFamily="34" charset="0"/>
              </a:rPr>
              <a:t>Chairs Council drafted policy </a:t>
            </a:r>
            <a:endParaRPr lang="en-US" sz="2400" dirty="0" smtClean="0">
              <a:latin typeface="Calibri" panose="020F0502020204030204" pitchFamily="34" charset="0"/>
            </a:endParaRPr>
          </a:p>
          <a:p>
            <a:pPr marL="342900" lvl="0" indent="-342900">
              <a:buFont typeface="Arial" panose="020B0604020202020204" pitchFamily="34" charset="0"/>
              <a:buChar char="•"/>
            </a:pPr>
            <a:r>
              <a:rPr lang="en-US" sz="2400" dirty="0" smtClean="0">
                <a:latin typeface="Calibri" panose="020F0502020204030204" pitchFamily="34" charset="0"/>
              </a:rPr>
              <a:t>Approved </a:t>
            </a:r>
            <a:r>
              <a:rPr lang="en-US" sz="2400" dirty="0">
                <a:latin typeface="Calibri" panose="020F0502020204030204" pitchFamily="34" charset="0"/>
              </a:rPr>
              <a:t>by Academic Senate </a:t>
            </a:r>
          </a:p>
          <a:p>
            <a:pPr marL="342900" lvl="0" indent="-342900">
              <a:buFont typeface="Arial" panose="020B0604020202020204" pitchFamily="34" charset="0"/>
              <a:buChar char="•"/>
            </a:pPr>
            <a:r>
              <a:rPr lang="en-US" sz="2400" dirty="0">
                <a:latin typeface="Calibri" panose="020F0502020204030204" pitchFamily="34" charset="0"/>
              </a:rPr>
              <a:t>Approved by Crafton Council</a:t>
            </a:r>
          </a:p>
          <a:p>
            <a:pPr marL="342900" lvl="0" indent="-342900">
              <a:buFont typeface="Arial" panose="020B0604020202020204" pitchFamily="34" charset="0"/>
              <a:buChar char="•"/>
            </a:pPr>
            <a:r>
              <a:rPr lang="en-US" sz="2400" dirty="0" smtClean="0">
                <a:latin typeface="Calibri" panose="020F0502020204030204" pitchFamily="34" charset="0"/>
              </a:rPr>
              <a:t>Board: information </a:t>
            </a:r>
            <a:r>
              <a:rPr lang="en-US" sz="2400" dirty="0">
                <a:latin typeface="Calibri" panose="020F0502020204030204" pitchFamily="34" charset="0"/>
              </a:rPr>
              <a:t>item</a:t>
            </a:r>
          </a:p>
          <a:p>
            <a:pPr marL="342900" lvl="0" indent="-342900">
              <a:buFont typeface="Arial" panose="020B0604020202020204" pitchFamily="34" charset="0"/>
              <a:buChar char="•"/>
            </a:pPr>
            <a:r>
              <a:rPr lang="en-US" sz="2400" dirty="0">
                <a:latin typeface="Calibri" panose="020F0502020204030204" pitchFamily="34" charset="0"/>
              </a:rPr>
              <a:t>Policy directly addresses impact on students of program contraction or discontinuance</a:t>
            </a:r>
          </a:p>
          <a:p>
            <a:pPr marL="342900" lvl="0" indent="-342900">
              <a:buFont typeface="Arial" panose="020B0604020202020204" pitchFamily="34" charset="0"/>
              <a:buChar char="•"/>
            </a:pPr>
            <a:r>
              <a:rPr lang="en-US" sz="2400" dirty="0">
                <a:latin typeface="Calibri" panose="020F0502020204030204" pitchFamily="34" charset="0"/>
              </a:rPr>
              <a:t>Quantitative indicators are required before action is taken</a:t>
            </a:r>
          </a:p>
          <a:p>
            <a:pPr marL="342900" lvl="0" indent="-342900">
              <a:buFont typeface="Arial" panose="020B0604020202020204" pitchFamily="34" charset="0"/>
              <a:buChar char="•"/>
            </a:pPr>
            <a:r>
              <a:rPr lang="en-US" sz="2400" dirty="0">
                <a:latin typeface="Calibri" panose="020F0502020204030204" pitchFamily="34" charset="0"/>
              </a:rPr>
              <a:t>An open forum is required before action is taken</a:t>
            </a:r>
          </a:p>
          <a:p>
            <a:endParaRPr lang="en-US" sz="2400" dirty="0"/>
          </a:p>
        </p:txBody>
      </p:sp>
    </p:spTree>
    <p:extLst>
      <p:ext uri="{BB962C8B-B14F-4D97-AF65-F5344CB8AC3E}">
        <p14:creationId xmlns:p14="http://schemas.microsoft.com/office/powerpoint/2010/main" val="2107361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6225" y="117693"/>
            <a:ext cx="11582400" cy="7755969"/>
          </a:xfrm>
          <a:prstGeom prst="rect">
            <a:avLst/>
          </a:prstGeom>
        </p:spPr>
        <p:txBody>
          <a:bodyPr wrap="square">
            <a:spAutoFit/>
          </a:bodyPr>
          <a:lstStyle/>
          <a:p>
            <a:pPr algn="ctr"/>
            <a:r>
              <a:rPr lang="en-US" sz="2400" b="1" i="1" u="sng" dirty="0" smtClean="0">
                <a:latin typeface="Calibri" panose="020F0502020204030204" pitchFamily="34" charset="0"/>
              </a:rPr>
              <a:t>CHC Recommendation 4</a:t>
            </a:r>
          </a:p>
          <a:p>
            <a:r>
              <a:rPr lang="en-US" sz="2400" b="1" dirty="0" smtClean="0">
                <a:latin typeface="Calibri" panose="020F0502020204030204" pitchFamily="34" charset="0"/>
              </a:rPr>
              <a:t>In </a:t>
            </a:r>
            <a:r>
              <a:rPr lang="en-US" sz="2400" b="1" dirty="0">
                <a:latin typeface="Calibri" panose="020F0502020204030204" pitchFamily="34" charset="0"/>
              </a:rPr>
              <a:t>order to meet the standards, the team recommends that the College demonstrate a practice of preparation, review, and publishing the College Catalog at an appropriate time and with a level of accuracy to assure student success. (II.B.2) </a:t>
            </a:r>
            <a:endParaRPr lang="en-US" sz="2400" b="1" dirty="0" smtClean="0">
              <a:latin typeface="Calibri" panose="020F0502020204030204" pitchFamily="34" charset="0"/>
            </a:endParaRPr>
          </a:p>
          <a:p>
            <a:endParaRPr lang="en-US" sz="2400" b="1" dirty="0">
              <a:latin typeface="Calibri" panose="020F0502020204030204" pitchFamily="34" charset="0"/>
            </a:endParaRPr>
          </a:p>
          <a:p>
            <a:pPr lvl="0"/>
            <a:r>
              <a:rPr lang="en-US" sz="2400" b="1" i="1" u="sng" dirty="0" smtClean="0">
                <a:latin typeface="Calibri" panose="020F0502020204030204" pitchFamily="34" charset="0"/>
              </a:rPr>
              <a:t>Actions Taken</a:t>
            </a:r>
          </a:p>
          <a:p>
            <a:pPr marL="285750" lvl="0" indent="-285750">
              <a:buFont typeface="Arial" panose="020B0604020202020204" pitchFamily="34" charset="0"/>
              <a:buChar char="•"/>
            </a:pPr>
            <a:r>
              <a:rPr lang="en-US" sz="2400" dirty="0" smtClean="0">
                <a:latin typeface="Calibri" panose="020F0502020204030204" pitchFamily="34" charset="0"/>
              </a:rPr>
              <a:t>Staffing </a:t>
            </a:r>
            <a:r>
              <a:rPr lang="en-US" sz="2400" dirty="0">
                <a:latin typeface="Calibri" panose="020F0502020204030204" pitchFamily="34" charset="0"/>
              </a:rPr>
              <a:t>issues addressed</a:t>
            </a:r>
          </a:p>
          <a:p>
            <a:pPr marL="285750" lvl="0" indent="-285750">
              <a:buFont typeface="Arial" panose="020B0604020202020204" pitchFamily="34" charset="0"/>
              <a:buChar char="•"/>
            </a:pPr>
            <a:r>
              <a:rPr lang="en-US" sz="2400" dirty="0">
                <a:latin typeface="Calibri" panose="020F0502020204030204" pitchFamily="34" charset="0"/>
              </a:rPr>
              <a:t>Audit of state approval status has been completed</a:t>
            </a:r>
          </a:p>
          <a:p>
            <a:pPr marL="285750" lvl="0" indent="-285750">
              <a:buFont typeface="Arial" panose="020B0604020202020204" pitchFamily="34" charset="0"/>
              <a:buChar char="•"/>
            </a:pPr>
            <a:r>
              <a:rPr lang="en-US" sz="2400" dirty="0">
                <a:latin typeface="Calibri" panose="020F0502020204030204" pitchFamily="34" charset="0"/>
              </a:rPr>
              <a:t>Audit of the current list of open courses is now under way.</a:t>
            </a:r>
          </a:p>
          <a:p>
            <a:pPr marL="285750" lvl="0" indent="-285750">
              <a:buFont typeface="Arial" panose="020B0604020202020204" pitchFamily="34" charset="0"/>
              <a:buChar char="•"/>
            </a:pPr>
            <a:r>
              <a:rPr lang="en-US" sz="2400" dirty="0">
                <a:latin typeface="Calibri" panose="020F0502020204030204" pitchFamily="34" charset="0"/>
              </a:rPr>
              <a:t>Shared responsibility between Student Services and Instruction</a:t>
            </a:r>
          </a:p>
          <a:p>
            <a:pPr marL="285750" lvl="0" indent="-285750">
              <a:buFont typeface="Arial" panose="020B0604020202020204" pitchFamily="34" charset="0"/>
              <a:buChar char="•"/>
            </a:pPr>
            <a:r>
              <a:rPr lang="en-US" sz="2400" dirty="0">
                <a:latin typeface="Calibri" panose="020F0502020204030204" pitchFamily="34" charset="0"/>
              </a:rPr>
              <a:t>Online catalog implemented</a:t>
            </a:r>
          </a:p>
          <a:p>
            <a:pPr marL="285750" lvl="0" indent="-285750">
              <a:buFont typeface="Arial" panose="020B0604020202020204" pitchFamily="34" charset="0"/>
              <a:buChar char="•"/>
            </a:pPr>
            <a:r>
              <a:rPr lang="en-US" sz="2400" dirty="0">
                <a:latin typeface="Calibri" panose="020F0502020204030204" pitchFamily="34" charset="0"/>
              </a:rPr>
              <a:t>Publication occurred in May</a:t>
            </a:r>
          </a:p>
          <a:p>
            <a:pPr marL="285750" lvl="0" indent="-285750">
              <a:buFont typeface="Arial" panose="020B0604020202020204" pitchFamily="34" charset="0"/>
              <a:buChar char="•"/>
            </a:pPr>
            <a:r>
              <a:rPr lang="en-US" sz="2400" dirty="0" smtClean="0">
                <a:latin typeface="Calibri" panose="020F0502020204030204" pitchFamily="34" charset="0"/>
              </a:rPr>
              <a:t>Work group convened: continuous </a:t>
            </a:r>
            <a:r>
              <a:rPr lang="en-US" sz="2400" dirty="0">
                <a:latin typeface="Calibri" panose="020F0502020204030204" pitchFamily="34" charset="0"/>
              </a:rPr>
              <a:t>input and improvement </a:t>
            </a:r>
            <a:endParaRPr lang="en-US" sz="2400" dirty="0" smtClean="0">
              <a:latin typeface="Calibri" panose="020F0502020204030204" pitchFamily="34" charset="0"/>
            </a:endParaRPr>
          </a:p>
          <a:p>
            <a:pPr marL="285750" lvl="0" indent="-285750">
              <a:buFont typeface="Arial" panose="020B0604020202020204" pitchFamily="34" charset="0"/>
              <a:buChar char="•"/>
            </a:pPr>
            <a:r>
              <a:rPr lang="en-US" sz="2400" dirty="0" smtClean="0">
                <a:latin typeface="Calibri" panose="020F0502020204030204" pitchFamily="34" charset="0"/>
              </a:rPr>
              <a:t>Approval </a:t>
            </a:r>
            <a:r>
              <a:rPr lang="en-US" sz="2400" dirty="0">
                <a:latin typeface="Calibri" panose="020F0502020204030204" pitchFamily="34" charset="0"/>
              </a:rPr>
              <a:t>process has been clarified and codified</a:t>
            </a:r>
          </a:p>
          <a:p>
            <a:pPr marL="285750" lvl="0" indent="-285750">
              <a:buFont typeface="Arial" panose="020B0604020202020204" pitchFamily="34" charset="0"/>
              <a:buChar char="•"/>
            </a:pPr>
            <a:r>
              <a:rPr lang="en-US" sz="2400" dirty="0">
                <a:latin typeface="Calibri" panose="020F0502020204030204" pitchFamily="34" charset="0"/>
              </a:rPr>
              <a:t>Catalog is printable, searchable, and accessible</a:t>
            </a:r>
          </a:p>
          <a:p>
            <a:pPr marL="285750" lvl="0" indent="-285750">
              <a:buFont typeface="Arial" panose="020B0604020202020204" pitchFamily="34" charset="0"/>
              <a:buChar char="•"/>
            </a:pPr>
            <a:r>
              <a:rPr lang="en-US" sz="2400" dirty="0">
                <a:latin typeface="Calibri" panose="020F0502020204030204" pitchFamily="34" charset="0"/>
              </a:rPr>
              <a:t>Go-live </a:t>
            </a:r>
            <a:r>
              <a:rPr lang="en-US" sz="2400" dirty="0" smtClean="0">
                <a:latin typeface="Calibri" panose="020F0502020204030204" pitchFamily="34" charset="0"/>
              </a:rPr>
              <a:t>and archival date </a:t>
            </a:r>
            <a:r>
              <a:rPr lang="en-US" sz="2400" dirty="0">
                <a:latin typeface="Calibri" panose="020F0502020204030204" pitchFamily="34" charset="0"/>
              </a:rPr>
              <a:t>of July 1 has been </a:t>
            </a:r>
            <a:r>
              <a:rPr lang="en-US" sz="2400" dirty="0" smtClean="0">
                <a:latin typeface="Calibri" panose="020F0502020204030204" pitchFamily="34" charset="0"/>
              </a:rPr>
              <a:t>established</a:t>
            </a:r>
          </a:p>
          <a:p>
            <a:pPr marL="285750" lvl="0" indent="-285750">
              <a:buFont typeface="Arial" panose="020B0604020202020204" pitchFamily="34" charset="0"/>
              <a:buChar char="•"/>
            </a:pPr>
            <a:r>
              <a:rPr lang="en-US" sz="2400" dirty="0" smtClean="0">
                <a:latin typeface="Calibri" panose="020F0502020204030204" pitchFamily="34" charset="0"/>
              </a:rPr>
              <a:t>Addenda </a:t>
            </a:r>
            <a:r>
              <a:rPr lang="en-US" sz="2400" dirty="0">
                <a:latin typeface="Calibri" panose="020F0502020204030204" pitchFamily="34" charset="0"/>
              </a:rPr>
              <a:t>to be published electronically</a:t>
            </a:r>
          </a:p>
          <a:p>
            <a:r>
              <a:rPr lang="en-US" dirty="0"/>
              <a:t> </a:t>
            </a:r>
          </a:p>
          <a:p>
            <a:endParaRPr lang="en-US" b="1" dirty="0" smtClean="0"/>
          </a:p>
          <a:p>
            <a:endParaRPr lang="en-US" b="1" dirty="0"/>
          </a:p>
          <a:p>
            <a:endParaRPr lang="en-US" b="1" dirty="0" smtClean="0"/>
          </a:p>
          <a:p>
            <a:endParaRPr lang="en-US" b="1" dirty="0"/>
          </a:p>
        </p:txBody>
      </p:sp>
    </p:spTree>
    <p:extLst>
      <p:ext uri="{BB962C8B-B14F-4D97-AF65-F5344CB8AC3E}">
        <p14:creationId xmlns:p14="http://schemas.microsoft.com/office/powerpoint/2010/main" val="40601830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60</TotalTime>
  <Words>1791</Words>
  <Application>Microsoft Office PowerPoint</Application>
  <PresentationFormat>Widescreen</PresentationFormat>
  <Paragraphs>191</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Rockwell</vt:lpstr>
      <vt:lpstr>Rockwell Condensed</vt:lpstr>
      <vt:lpstr>Times New Roman</vt:lpstr>
      <vt:lpstr>Wingdings</vt:lpstr>
      <vt:lpstr>Wood Type</vt:lpstr>
      <vt:lpstr>Accreditation Update</vt:lpstr>
      <vt:lpstr>SBVC Timeline</vt:lpstr>
      <vt:lpstr>CHC Timeline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San Bernardino Community College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Huston, Celia J.</dc:creator>
  <cp:lastModifiedBy>Christian, Melissa Y</cp:lastModifiedBy>
  <cp:revision>9</cp:revision>
  <dcterms:created xsi:type="dcterms:W3CDTF">2016-01-26T20:06:03Z</dcterms:created>
  <dcterms:modified xsi:type="dcterms:W3CDTF">2017-05-10T21:43:31Z</dcterms:modified>
</cp:coreProperties>
</file>