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sldIdLst>
    <p:sldId id="298" r:id="rId5"/>
    <p:sldId id="351" r:id="rId6"/>
    <p:sldId id="409" r:id="rId7"/>
    <p:sldId id="411" r:id="rId8"/>
    <p:sldId id="420" r:id="rId9"/>
    <p:sldId id="418" r:id="rId10"/>
    <p:sldId id="414" r:id="rId11"/>
    <p:sldId id="419" r:id="rId12"/>
    <p:sldId id="417" r:id="rId13"/>
    <p:sldId id="421" r:id="rId14"/>
    <p:sldId id="410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4F"/>
    <a:srgbClr val="EAAD00"/>
    <a:srgbClr val="CC9700"/>
    <a:srgbClr val="F3B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" y="522"/>
      </p:cViewPr>
      <p:guideLst>
        <p:guide orient="horz" pos="21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1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7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7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" y="0"/>
            <a:ext cx="9144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28042" y="1706879"/>
            <a:ext cx="1094945" cy="102915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584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0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5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7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1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3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E1780-1CF8-4B57-B2A6-B77047001DD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9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087291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089" y="1313741"/>
            <a:ext cx="11267822" cy="288706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6600" b="1" dirty="0">
                <a:solidFill>
                  <a:schemeClr val="bg1"/>
                </a:solidFill>
                <a:latin typeface="Arial"/>
                <a:cs typeface="Arial"/>
              </a:rPr>
            </a:br>
            <a:br>
              <a:rPr lang="en-US" sz="660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6000" b="1" dirty="0">
                <a:latin typeface="Arial"/>
                <a:cs typeface="Arial"/>
              </a:rPr>
              <a:t>Integrated ERP Project Update</a:t>
            </a:r>
            <a:br>
              <a:rPr lang="en-US" sz="5300" b="1" dirty="0">
                <a:latin typeface="Arial"/>
                <a:cs typeface="Arial"/>
              </a:rPr>
            </a:br>
            <a:br>
              <a:rPr lang="en-US" sz="5300" b="1" dirty="0">
                <a:latin typeface="Arial"/>
                <a:cs typeface="Arial"/>
              </a:rPr>
            </a:br>
            <a:r>
              <a:rPr lang="en-US" b="1" dirty="0">
                <a:latin typeface="Arial"/>
                <a:cs typeface="Arial"/>
              </a:rPr>
              <a:t>March 26, 2025</a:t>
            </a:r>
            <a:br>
              <a:rPr lang="en-US" b="1" dirty="0">
                <a:solidFill>
                  <a:schemeClr val="bg1"/>
                </a:solidFill>
                <a:latin typeface="Arial"/>
                <a:cs typeface="Arial"/>
              </a:rPr>
            </a:br>
            <a:b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97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55369-CA42-2928-B9B6-2D1EBFDF03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9791-38C2-F181-76EA-C9D233F9B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V. Implementation Timeline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F27547-7D85-2A7C-2B9B-351859C89C18}"/>
              </a:ext>
            </a:extLst>
          </p:cNvPr>
          <p:cNvSpPr txBox="1"/>
          <p:nvPr/>
        </p:nvSpPr>
        <p:spPr>
          <a:xfrm>
            <a:off x="728254" y="1878960"/>
            <a:ext cx="11357250" cy="40143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March – June 2025 – Communicate Project to Committees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December 2025 - Close out all existing projects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January 1 – June 30, 2026 – Planning and Vendor Review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July 1, 2026 – June 30, 2028 - Implement Finance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July 1, 2026 – June 30, 2028 - Implement HR and Payroll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July 1, 2026 – June 30, 2028 – Implement Student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July 1, 2026 – June 30, 2028 – Implement Reporting &amp; Analytics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July 1, 2028 – Go Live</a:t>
            </a:r>
          </a:p>
        </p:txBody>
      </p:sp>
    </p:spTree>
    <p:extLst>
      <p:ext uri="{BB962C8B-B14F-4D97-AF65-F5344CB8AC3E}">
        <p14:creationId xmlns:p14="http://schemas.microsoft.com/office/powerpoint/2010/main" val="1595941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213E4-4E97-F7A5-FAC1-5B0E1B1F0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6930-DF12-DADD-E072-5402A3E14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VI. Questions</a:t>
            </a:r>
          </a:p>
        </p:txBody>
      </p:sp>
    </p:spTree>
    <p:extLst>
      <p:ext uri="{BB962C8B-B14F-4D97-AF65-F5344CB8AC3E}">
        <p14:creationId xmlns:p14="http://schemas.microsoft.com/office/powerpoint/2010/main" val="27953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087291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67258" y="1215021"/>
            <a:ext cx="10761159" cy="514167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Integrated ERP Project Overview</a:t>
            </a:r>
          </a:p>
          <a:p>
            <a:pPr marL="514350" indent="-514350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Current Challenges and Need for Integration</a:t>
            </a:r>
          </a:p>
          <a:p>
            <a:pPr marL="514350" indent="-514350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Key Benefits and Expected Outcomes</a:t>
            </a:r>
          </a:p>
          <a:p>
            <a:pPr marL="514350" indent="-514350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Stakeholder Engagement</a:t>
            </a:r>
          </a:p>
          <a:p>
            <a:pPr marL="514350" indent="-514350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Implementation Plan and Timeline</a:t>
            </a:r>
          </a:p>
          <a:p>
            <a:pPr marL="514350" indent="-514350">
              <a:lnSpc>
                <a:spcPct val="100000"/>
              </a:lnSpc>
              <a:spcAft>
                <a:spcPts val="600"/>
              </a:spcAft>
              <a:buFont typeface="+mj-lt"/>
              <a:buAutoNum type="romanU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romanU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5734" y="226194"/>
            <a:ext cx="3151769" cy="1977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20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ADA91-8BD8-CF45-74CE-061D6DBA6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3DB38-6205-ABD4-141D-31284B273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I. Integrated ERP Project Overview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176EBF-146F-CEBD-3C5C-81AE2E8C7E37}"/>
              </a:ext>
            </a:extLst>
          </p:cNvPr>
          <p:cNvSpPr txBox="1"/>
          <p:nvPr/>
        </p:nvSpPr>
        <p:spPr>
          <a:xfrm>
            <a:off x="838199" y="1915430"/>
            <a:ext cx="10990007" cy="42725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marR="73025" indent="-457200">
              <a:lnSpc>
                <a:spcPct val="115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Unified Platform: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The integrated ERP and Student Information System will provide a single, cohesive platform for managing all administrative processes, reducing complexity and improving efficiency.</a:t>
            </a:r>
          </a:p>
          <a:p>
            <a:pPr marL="457200" marR="73025" indent="-457200">
              <a:lnSpc>
                <a:spcPct val="115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Improved User Experience: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Students, faculty, and staff will benefit from a more streamlined and user-friendly interface, making it easier to navigate and complete tasks efficiently.</a:t>
            </a:r>
          </a:p>
          <a:p>
            <a:pPr marL="457200" marR="73025" indent="-457200">
              <a:lnSpc>
                <a:spcPct val="115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Innovation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– The integrated system will enable us to leverage automated processes, AI, Machine Learning and </a:t>
            </a:r>
            <a:r>
              <a:rPr lang="en-US" spc="-5" dirty="0" err="1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Prodictive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 Analytics. </a:t>
            </a:r>
          </a:p>
          <a:p>
            <a:pPr marL="457200" marR="73025" indent="-457200">
              <a:lnSpc>
                <a:spcPct val="115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Enhanced Collaboration: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By integrating various departments and functions, the system will foster better collaboration and communication across the institution.</a:t>
            </a:r>
          </a:p>
          <a:p>
            <a:pPr marL="457200" marR="73025" indent="-457200">
              <a:lnSpc>
                <a:spcPct val="115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Scalability: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The new system will be designed to scale with the institution's growth, ensuring it can adapt to increasing demands and evolving educational needs.</a:t>
            </a:r>
          </a:p>
          <a:p>
            <a:pPr marL="457200" marR="73025" indent="-457200">
              <a:lnSpc>
                <a:spcPct val="115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Data-Driven Decision Making: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With access to comprehensive and integrated data, the institution will be able to make more informed decisions, driving strategic planning and operational improvements.</a:t>
            </a:r>
          </a:p>
        </p:txBody>
      </p:sp>
    </p:spTree>
    <p:extLst>
      <p:ext uri="{BB962C8B-B14F-4D97-AF65-F5344CB8AC3E}">
        <p14:creationId xmlns:p14="http://schemas.microsoft.com/office/powerpoint/2010/main" val="331069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0E6C80-F493-C4DA-37CC-83080808D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diagram of a community college district&#10;&#10;AI-generated content may be incorrect.">
            <a:extLst>
              <a:ext uri="{FF2B5EF4-FFF2-40B4-BE49-F238E27FC236}">
                <a16:creationId xmlns:a16="http://schemas.microsoft.com/office/drawing/2014/main" id="{4351328C-9FB1-904B-9EAD-71580CD2F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701" y="1072924"/>
            <a:ext cx="7163329" cy="5639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0887B3-CA2F-5818-B5FA-AC4E64ACD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II. Current Challenges and Need for Integration</a:t>
            </a:r>
          </a:p>
        </p:txBody>
      </p:sp>
    </p:spTree>
    <p:extLst>
      <p:ext uri="{BB962C8B-B14F-4D97-AF65-F5344CB8AC3E}">
        <p14:creationId xmlns:p14="http://schemas.microsoft.com/office/powerpoint/2010/main" val="53553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418C9-E305-FFD8-C66C-5C9EC1150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74EC5-E8F8-69ED-4612-806931456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II. Current Challenges and Need for Integration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20F745-533E-FC52-3FA1-4101879A4634}"/>
              </a:ext>
            </a:extLst>
          </p:cNvPr>
          <p:cNvSpPr txBox="1"/>
          <p:nvPr/>
        </p:nvSpPr>
        <p:spPr>
          <a:xfrm>
            <a:off x="838199" y="1915430"/>
            <a:ext cx="10990007" cy="35693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Innovation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 – Siloed systems limit innovation and prevent integrated solutions and automation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Scalability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– The manual processes and duplicated entry prevent the district to keep up with growth and innovation.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Manual Processes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 – Administrative tasks are performed manually and require duplicate entry int multiple systems.</a:t>
            </a:r>
            <a:endParaRPr lang="en-US" b="1" spc="-5" dirty="0">
              <a:solidFill>
                <a:srgbClr val="000000"/>
              </a:solidFill>
              <a:latin typeface="Arial"/>
              <a:ea typeface="Felix Titling" panose="04060505060202020A04" pitchFamily="82" charset="0"/>
              <a:cs typeface="Times New Roman"/>
            </a:endParaRP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Student Engagement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– A centralized platform provides students with clear visibility of requirements and progress.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Inconsistent User Experience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 – Students, Faculty and Staff have to access multiple systems and the processes are not clear.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Fragmented Data and Reporting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 – Data is siloed across different systems and limits reporting and analytics. </a:t>
            </a:r>
          </a:p>
        </p:txBody>
      </p:sp>
    </p:spTree>
    <p:extLst>
      <p:ext uri="{BB962C8B-B14F-4D97-AF65-F5344CB8AC3E}">
        <p14:creationId xmlns:p14="http://schemas.microsoft.com/office/powerpoint/2010/main" val="477295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A79246-C46A-BFBB-3D8F-E1BE44E2F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2D1D0-DEBC-DF08-45EA-050B9F13A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III. Key Benefits and Expected Outcomes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9649E5-D2A8-84E7-81A1-77C1BE37FA7C}"/>
              </a:ext>
            </a:extLst>
          </p:cNvPr>
          <p:cNvSpPr txBox="1"/>
          <p:nvPr/>
        </p:nvSpPr>
        <p:spPr>
          <a:xfrm>
            <a:off x="838199" y="1915430"/>
            <a:ext cx="10990007" cy="42064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Modernization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 - The Integrated ERP and Student Information System will modernize operations and improve student success.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Enhance Student Experience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 – Enable students to complete administrative processes through a single application, running on any device.</a:t>
            </a:r>
            <a:endParaRPr lang="en-US" b="1" spc="-5" dirty="0">
              <a:solidFill>
                <a:srgbClr val="000000"/>
              </a:solidFill>
              <a:latin typeface="Arial"/>
              <a:ea typeface="Felix Titling" panose="04060505060202020A04" pitchFamily="82" charset="0"/>
              <a:cs typeface="Times New Roman"/>
            </a:endParaRP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Innovation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 - This transformation will lay the foundation for long-term innovation, enabling our institution to adapt and grow with changing educational demands.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Integrated AI Solutions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- The system’s integrated AI solutions will enhance decision-making, automate routine tasks, and provide predictive analytics to support student success and institutional efficiency.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Automation and Efficiency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 - Enable automation of manual processes, reduce errors, and improve efficiencies.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Improved Data Analytics </a:t>
            </a:r>
            <a:r>
              <a:rPr lang="en-US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– Reporting solutions will have access to the integrated data to enable informed decision-making based on institutional data.</a:t>
            </a:r>
          </a:p>
        </p:txBody>
      </p:sp>
    </p:spTree>
    <p:extLst>
      <p:ext uri="{BB962C8B-B14F-4D97-AF65-F5344CB8AC3E}">
        <p14:creationId xmlns:p14="http://schemas.microsoft.com/office/powerpoint/2010/main" val="408262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E28375B-398F-E300-BB48-4E0E15840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company's application&#10;&#10;AI-generated content may be incorrect.">
            <a:extLst>
              <a:ext uri="{FF2B5EF4-FFF2-40B4-BE49-F238E27FC236}">
                <a16:creationId xmlns:a16="http://schemas.microsoft.com/office/drawing/2014/main" id="{B3C16276-1418-13F0-6888-AA25D11B2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054" y="0"/>
            <a:ext cx="71258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52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6284A8-B4B3-FF79-8066-C1CBFB048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57E9F-CBA5-52EB-6275-F46788F59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IV. Stakeholder Engagement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E518BB-C0D2-41B0-2077-BA2E7096DA1B}"/>
              </a:ext>
            </a:extLst>
          </p:cNvPr>
          <p:cNvSpPr txBox="1"/>
          <p:nvPr/>
        </p:nvSpPr>
        <p:spPr>
          <a:xfrm>
            <a:off x="838199" y="1915430"/>
            <a:ext cx="9879767" cy="35188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Faculty, Staff, and Students are Key Stakeholders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Stakeholders will be included and updated throughout the project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Process Review and Functionality Mapping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Project Implementation and Workgroups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User Acceptance Testing and Training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Project Updates through District and College Committees</a:t>
            </a:r>
          </a:p>
        </p:txBody>
      </p:sp>
    </p:spTree>
    <p:extLst>
      <p:ext uri="{BB962C8B-B14F-4D97-AF65-F5344CB8AC3E}">
        <p14:creationId xmlns:p14="http://schemas.microsoft.com/office/powerpoint/2010/main" val="1916259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351D7-79AA-A5ED-7772-EC714BA10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B53B8-4B5E-F74D-8F7F-32ADC157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V. Implementation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5A781D-EA87-E719-6AEE-E39E4C1CB50D}"/>
              </a:ext>
            </a:extLst>
          </p:cNvPr>
          <p:cNvSpPr txBox="1"/>
          <p:nvPr/>
        </p:nvSpPr>
        <p:spPr>
          <a:xfrm>
            <a:off x="728254" y="1878960"/>
            <a:ext cx="11026744" cy="55009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R="73025">
              <a:lnSpc>
                <a:spcPct val="115000"/>
              </a:lnSpc>
              <a:buClr>
                <a:srgbClr val="000000"/>
              </a:buClr>
              <a:tabLst>
                <a:tab pos="685800" algn="l"/>
              </a:tabLst>
            </a:pPr>
            <a:r>
              <a:rPr lang="en-US" sz="2800" b="1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Integrated ERP and Student Information System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Communicate Project to Committees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Develop Project Plan and Identify Teams and Resources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Vendor review of Current Environment and Mapping to Integrated Solution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Begin Colleague Finance, HR and Payroll SaaS Implementation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Begin Colleague Student Migration to SaaS</a:t>
            </a: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Begin Reporting and Analytics </a:t>
            </a:r>
            <a:r>
              <a:rPr lang="en-US" sz="2400" spc="-5" dirty="0" err="1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Migation</a:t>
            </a:r>
            <a:endParaRPr lang="en-US" sz="2400" spc="-5" dirty="0">
              <a:solidFill>
                <a:srgbClr val="000000"/>
              </a:solidFill>
              <a:latin typeface="Arial"/>
              <a:ea typeface="Felix Titling" panose="04060505060202020A04" pitchFamily="82" charset="0"/>
              <a:cs typeface="Times New Roman"/>
            </a:endParaRP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spc="-5" dirty="0">
                <a:solidFill>
                  <a:srgbClr val="000000"/>
                </a:solidFill>
                <a:latin typeface="Arial"/>
                <a:ea typeface="Felix Titling" panose="04060505060202020A04" pitchFamily="82" charset="0"/>
                <a:cs typeface="Times New Roman"/>
              </a:rPr>
              <a:t>Integrated User Acceptance Testing and Training</a:t>
            </a:r>
          </a:p>
          <a:p>
            <a:pPr marR="73025">
              <a:lnSpc>
                <a:spcPct val="115000"/>
              </a:lnSpc>
              <a:buClr>
                <a:srgbClr val="000000"/>
              </a:buClr>
              <a:tabLst>
                <a:tab pos="685800" algn="l"/>
              </a:tabLst>
            </a:pPr>
            <a:endParaRPr lang="en-US" sz="2800" spc="-5" dirty="0">
              <a:solidFill>
                <a:srgbClr val="000000"/>
              </a:solidFill>
              <a:latin typeface="Arial"/>
              <a:ea typeface="Felix Titling" panose="04060505060202020A04" pitchFamily="82" charset="0"/>
              <a:cs typeface="Times New Roman"/>
            </a:endParaRP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endParaRPr lang="en-US" sz="2800" spc="-5" dirty="0">
              <a:solidFill>
                <a:srgbClr val="000000"/>
              </a:solidFill>
              <a:latin typeface="Arial"/>
              <a:ea typeface="Felix Titling" panose="04060505060202020A04" pitchFamily="82" charset="0"/>
              <a:cs typeface="Times New Roman"/>
            </a:endParaRP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endParaRPr lang="en-US" sz="2800" spc="-5" dirty="0">
              <a:solidFill>
                <a:srgbClr val="000000"/>
              </a:solidFill>
              <a:latin typeface="Arial"/>
              <a:ea typeface="Felix Titling" panose="04060505060202020A04" pitchFamily="82" charset="0"/>
              <a:cs typeface="Times New Roman"/>
            </a:endParaRPr>
          </a:p>
          <a:p>
            <a:pPr marL="457200" marR="73025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endParaRPr lang="en-US" sz="2800" spc="-5" dirty="0">
              <a:solidFill>
                <a:srgbClr val="000000"/>
              </a:solidFill>
              <a:latin typeface="Arial"/>
              <a:ea typeface="Felix Titling" panose="04060505060202020A04" pitchFamily="82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282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CE472D8B502C49AD610C4E03AB1F04" ma:contentTypeVersion="4" ma:contentTypeDescription="Create a new document." ma:contentTypeScope="" ma:versionID="a90d3544a033d46b1d5791fe8edcfad9">
  <xsd:schema xmlns:xsd="http://www.w3.org/2001/XMLSchema" xmlns:xs="http://www.w3.org/2001/XMLSchema" xmlns:p="http://schemas.microsoft.com/office/2006/metadata/properties" xmlns:ns2="4b8a866d-0dc3-4337-a197-0ff3974ddc45" targetNamespace="http://schemas.microsoft.com/office/2006/metadata/properties" ma:root="true" ma:fieldsID="60ee5a3e3e53c345603a68dbdbf48bd1" ns2:_="">
    <xsd:import namespace="4b8a866d-0dc3-4337-a197-0ff3974ddc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a866d-0dc3-4337-a197-0ff3974dd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D9F5A3-1BE1-4C84-B80E-CE0274FE1696}">
  <ds:schemaRefs>
    <ds:schemaRef ds:uri="5fdd34f3-d755-4406-a25f-03e56cc01c55"/>
    <ds:schemaRef ds:uri="868e15b5-e89a-4668-9d17-f0ea32061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534D36B-99CA-4E16-8802-13881EEC88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2A6D51-5CB2-4B66-AD5C-DE4A1E4118C2}">
  <ds:schemaRefs>
    <ds:schemaRef ds:uri="4b8a866d-0dc3-4337-a197-0ff3974ddc4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31776</TotalTime>
  <Words>651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 Integrated ERP Project Update  March 26, 2025  </vt:lpstr>
      <vt:lpstr>PowerPoint Presentation</vt:lpstr>
      <vt:lpstr>I. Integrated ERP Project Overview</vt:lpstr>
      <vt:lpstr>II. Current Challenges and Need for Integration</vt:lpstr>
      <vt:lpstr>II. Current Challenges and Need for Integration</vt:lpstr>
      <vt:lpstr>III. Key Benefits and Expected Outcomes</vt:lpstr>
      <vt:lpstr>PowerPoint Presentation</vt:lpstr>
      <vt:lpstr>IV. Stakeholder Engagement</vt:lpstr>
      <vt:lpstr>V. Implementation Plan</vt:lpstr>
      <vt:lpstr>V. Implementation Timeline</vt:lpstr>
      <vt:lpstr>VI.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</dc:title>
  <dc:creator>Torres, Jose Felipe</dc:creator>
  <cp:lastModifiedBy>Luke Bixler</cp:lastModifiedBy>
  <cp:revision>109</cp:revision>
  <cp:lastPrinted>2021-05-12T16:05:35Z</cp:lastPrinted>
  <dcterms:created xsi:type="dcterms:W3CDTF">2020-08-04T18:05:47Z</dcterms:created>
  <dcterms:modified xsi:type="dcterms:W3CDTF">2025-03-21T17:42:32Z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0x01010038CE472D8B502C49AD610C4E03AB1F04</vt:lpwstr>
  </property>
</Properties>
</file>