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9" r:id="rId2"/>
    <p:sldId id="313" r:id="rId3"/>
    <p:sldId id="292" r:id="rId4"/>
    <p:sldId id="296" r:id="rId5"/>
    <p:sldId id="319" r:id="rId6"/>
    <p:sldId id="297" r:id="rId7"/>
    <p:sldId id="316" r:id="rId8"/>
    <p:sldId id="331" r:id="rId9"/>
    <p:sldId id="340" r:id="rId10"/>
    <p:sldId id="338" r:id="rId11"/>
    <p:sldId id="339" r:id="rId12"/>
    <p:sldId id="330" r:id="rId13"/>
    <p:sldId id="321" r:id="rId14"/>
    <p:sldId id="322" r:id="rId15"/>
    <p:sldId id="323" r:id="rId16"/>
    <p:sldId id="337" r:id="rId17"/>
    <p:sldId id="344" r:id="rId18"/>
    <p:sldId id="30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54A1"/>
    <a:srgbClr val="0E8D3D"/>
    <a:srgbClr val="7C1F5D"/>
    <a:srgbClr val="BFBFBF"/>
    <a:srgbClr val="FCB525"/>
    <a:srgbClr val="FFB04F"/>
    <a:srgbClr val="FFFFFF"/>
    <a:srgbClr val="000000"/>
    <a:srgbClr val="4A83C4"/>
    <a:srgbClr val="30A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27E89F-89CC-4690-AB45-4F5597439CE8}" v="29" dt="2024-04-21T17:18:13.8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41" autoAdjust="0"/>
    <p:restoredTop sz="87480" autoAdjust="0"/>
  </p:normalViewPr>
  <p:slideViewPr>
    <p:cSldViewPr snapToGrid="0">
      <p:cViewPr varScale="1">
        <p:scale>
          <a:sx n="66" d="100"/>
          <a:sy n="66" d="100"/>
        </p:scale>
        <p:origin x="76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63EB0-74AC-47BC-9429-E3B3A2AFF89C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1217D-BB1E-4263-AEF0-5FE9027A0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246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Chancellor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1217D-BB1E-4263-AEF0-5FE9027A0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03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1217D-BB1E-4263-AEF0-5FE9027A0C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66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1217D-BB1E-4263-AEF0-5FE9027A0C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648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1217D-BB1E-4263-AEF0-5FE9027A0C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02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1217D-BB1E-4263-AEF0-5FE9027A0C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080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Valley – Michelle</a:t>
            </a:r>
          </a:p>
          <a:p>
            <a:r>
              <a:rPr lang="en-US" dirty="0"/>
              <a:t>At Crafton - Dyami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1217D-BB1E-4263-AEF0-5FE9027A0C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9770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Valley – Dyami</a:t>
            </a:r>
          </a:p>
          <a:p>
            <a:r>
              <a:rPr lang="en-US" dirty="0"/>
              <a:t>At Crafton - Michelle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41217D-BB1E-4263-AEF0-5FE9027A0CB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28395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Valley – Dyami</a:t>
            </a:r>
          </a:p>
          <a:p>
            <a:r>
              <a:rPr lang="en-US" dirty="0"/>
              <a:t>At Crafton – Michelle</a:t>
            </a:r>
          </a:p>
          <a:p>
            <a:r>
              <a:rPr lang="en-US" dirty="0"/>
              <a:t>CHC:</a:t>
            </a:r>
          </a:p>
          <a:p>
            <a:r>
              <a:rPr lang="en-US" dirty="0"/>
              <a:t>Katrina Barringer</a:t>
            </a:r>
          </a:p>
          <a:p>
            <a:r>
              <a:rPr lang="en-US" dirty="0"/>
              <a:t>Haley </a:t>
            </a:r>
            <a:r>
              <a:rPr lang="en-US" dirty="0" err="1"/>
              <a:t>Valdepena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41217D-BB1E-4263-AEF0-5FE9027A0CB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33638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Closing Remarks </a:t>
            </a:r>
            <a:r>
              <a:rPr lang="en-US"/>
              <a:t>- Chancellor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1217D-BB1E-4263-AEF0-5FE9027A0CB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06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Chancellor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1217D-BB1E-4263-AEF0-5FE9027A0C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54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Chancellor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1217D-BB1E-4263-AEF0-5FE9027A0C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82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Chancellor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1217D-BB1E-4263-AEF0-5FE9027A0C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27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1217D-BB1E-4263-AEF0-5FE9027A0C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53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1217D-BB1E-4263-AEF0-5FE9027A0C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88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1217D-BB1E-4263-AEF0-5FE9027A0C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98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1217D-BB1E-4263-AEF0-5FE9027A0C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11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1217D-BB1E-4263-AEF0-5FE9027A0C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02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3CD33-3DE9-9770-54C1-1595B47BF4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B17693-401B-0E47-2CFD-E8065D167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3076A-0727-A041-7EA7-E56D959EE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A52C-0806-49E5-AE5C-699063D2942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7113A-463A-A77C-00E5-7BDB09144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6A43A-71C0-13E2-DF36-63AD01CB5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9CB-DF2B-4DF3-A2FD-2D9EE61C0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9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F7894-18C1-6B4B-A7E2-235EE7669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09862F-0395-B5B1-C84F-1EF7BE5D5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64501-C7CA-3ECD-B45E-180B89C6E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A52C-0806-49E5-AE5C-699063D2942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EC148-A800-40FC-9532-E2EFADC9C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F5EFE-6878-9CF8-9CF6-0B588301D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9CB-DF2B-4DF3-A2FD-2D9EE61C0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19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B05B7B-544D-2F01-CD18-FAB0D7E149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C8DA4F-F728-ACB2-1F43-69E4E4C85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B0FAC-CCA3-F824-560E-B6B9F06B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A52C-0806-49E5-AE5C-699063D2942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4FF12-9DD9-BF89-E568-946F427C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21879-D370-D36B-FDFD-F3698C152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9CB-DF2B-4DF3-A2FD-2D9EE61C0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7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C7B57-00F5-B3D0-B29B-F9179AB25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CCD62-E592-EF64-D363-585050154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2DA3B-463B-C3F3-2B21-29569448C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A52C-0806-49E5-AE5C-699063D2942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9EF34-0719-A793-4AFE-1C5A8585D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EA587-7742-F23C-F176-D9A37EF2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9CB-DF2B-4DF3-A2FD-2D9EE61C0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6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AB4B5-1B75-E372-2EC7-1283BCAB2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AEDDA-7E80-D4B9-7955-07684AB8A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F3E7D-2D08-06C3-AEE7-C927084A4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A52C-0806-49E5-AE5C-699063D2942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51072-E451-0786-1FCD-76E209E39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17073-5BA8-7855-CAE1-AA4BBE3FC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9CB-DF2B-4DF3-A2FD-2D9EE61C0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0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B573D-A8FA-D536-7910-90AF8F411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1C1D-E750-73E8-6F2A-461D8B64F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2D58B6-90AC-63C1-DD02-E52FE0048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355FBE-2BE9-5033-9CC7-AFDF2B7FE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A52C-0806-49E5-AE5C-699063D2942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542102-AD36-69C6-8A78-421C0B0D6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644572-4C3D-58D6-9C6E-0F961F0A0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9CB-DF2B-4DF3-A2FD-2D9EE61C0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70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C35B-334F-6C17-15AA-03CC4EAE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942C8-7E9C-C426-40D1-7657C263F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D6EF0F-9658-E720-619C-8816B90FD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07E33A-0503-5942-E7F5-67777B33D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863A83-F07C-17EC-B8E0-9496324D60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557035-7B9B-FE7B-AB3F-39CD957F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A52C-0806-49E5-AE5C-699063D2942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638A71-50B0-7446-D21F-DF3314273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2677BE-4927-9E58-2F4D-5DA71589E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9CB-DF2B-4DF3-A2FD-2D9EE61C0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2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141CE-3D3C-6F1F-8BF7-424CF68C3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F895E3-5F56-C67E-1620-DBD56BF13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A52C-0806-49E5-AE5C-699063D2942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2CFB1-0F8F-9F72-426B-C3B7A2BA8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C0CE21-9FD0-249A-973D-B466D26E6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9CB-DF2B-4DF3-A2FD-2D9EE61C0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6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3E8CE-8F4B-E48D-C8DF-D69598950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A52C-0806-49E5-AE5C-699063D2942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823FC-B67D-62E5-EEB2-2A2C183FE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A23A2-59BB-655F-8BB7-DA4B1499E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9CB-DF2B-4DF3-A2FD-2D9EE61C0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18464-0B06-3C92-0260-CA647F417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B5859-93D7-E79D-6B87-1503C2998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579F78-28DC-A7E8-27E8-9218ACB2D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62A74B-C625-3760-4ECE-6F2E1A68D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A52C-0806-49E5-AE5C-699063D2942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7E4F0-BE11-4576-CE1A-BF576C0CF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D6C929-B700-A1CB-F06A-A765C6B09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9CB-DF2B-4DF3-A2FD-2D9EE61C0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03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B3664-5A61-7D4C-F286-0C787FFF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27D16B-C06D-DECD-1B29-DB1B0216E1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551C80-2EBD-E76E-5B60-944A750F3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81226-9620-3FE0-3663-26686F849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A52C-0806-49E5-AE5C-699063D2942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DCC17-A5E3-4C5C-3FD0-537743338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AF3D2-233F-73F7-F1B8-B9B0DA02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A39CB-DF2B-4DF3-A2FD-2D9EE61C0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2C6A4D-4179-6775-A64E-6E61985BD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163A9-B38C-75A0-6676-9BDC04B7F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CA075-080B-C91C-8219-8E486C835C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9A52C-0806-49E5-AE5C-699063D29427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ED356-E9B6-EE0D-1054-438DE69FD1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F76BB-2C2B-12B6-D0C9-E12E69A864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A39CB-DF2B-4DF3-A2FD-2D9EE61C0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9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6.png"/><Relationship Id="rId7" Type="http://schemas.openxmlformats.org/officeDocument/2006/relationships/image" Target="../media/image7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4.png"/><Relationship Id="rId4" Type="http://schemas.openxmlformats.org/officeDocument/2006/relationships/hyperlink" Target="https://courses.lumenlearning.com/suny-styleguide/chapter/helping-verbs/" TargetMode="External"/><Relationship Id="rId9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courses.lumenlearning.com/suny-styleguide/chapter/helping-verbs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s://courses.lumenlearning.com/suny-styleguide/chapter/helping-verbs/" TargetMode="External"/><Relationship Id="rId7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3.png"/><Relationship Id="rId5" Type="http://schemas.openxmlformats.org/officeDocument/2006/relationships/image" Target="../media/image5.png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courses.lumenlearning.com/suny-styleguide/chapter/helping-verbs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6.png"/><Relationship Id="rId7" Type="http://schemas.openxmlformats.org/officeDocument/2006/relationships/image" Target="../media/image7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3.png"/><Relationship Id="rId5" Type="http://schemas.openxmlformats.org/officeDocument/2006/relationships/image" Target="../media/image1.png"/><Relationship Id="rId10" Type="http://schemas.openxmlformats.org/officeDocument/2006/relationships/image" Target="../media/image2.png"/><Relationship Id="rId4" Type="http://schemas.openxmlformats.org/officeDocument/2006/relationships/hyperlink" Target="https://courses.lumenlearning.com/suny-styleguide/chapter/helping-verbs/" TargetMode="External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6.png"/><Relationship Id="rId7" Type="http://schemas.openxmlformats.org/officeDocument/2006/relationships/image" Target="../media/image7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4.png"/><Relationship Id="rId4" Type="http://schemas.openxmlformats.org/officeDocument/2006/relationships/hyperlink" Target="https://courses.lumenlearning.com/suny-styleguide/chapter/helping-verbs/" TargetMode="External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 descr="A yellow and white book with a black text&#10;&#10;Description automatically generated">
            <a:extLst>
              <a:ext uri="{FF2B5EF4-FFF2-40B4-BE49-F238E27FC236}">
                <a16:creationId xmlns:a16="http://schemas.microsoft.com/office/drawing/2014/main" id="{1ECBC17C-E836-26C1-83A9-27E40869DC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34" y="2885450"/>
            <a:ext cx="3113516" cy="1945947"/>
          </a:xfrm>
          <a:prstGeom prst="rect">
            <a:avLst/>
          </a:prstGeom>
        </p:spPr>
      </p:pic>
      <p:pic>
        <p:nvPicPr>
          <p:cNvPr id="42" name="Picture 41" descr="A green circle with black text&#10;&#10;Description automatically generated">
            <a:extLst>
              <a:ext uri="{FF2B5EF4-FFF2-40B4-BE49-F238E27FC236}">
                <a16:creationId xmlns:a16="http://schemas.microsoft.com/office/drawing/2014/main" id="{3318BA0F-9E20-7722-1A96-7BC1F13578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754" y="2946025"/>
            <a:ext cx="1828800" cy="1824797"/>
          </a:xfrm>
          <a:prstGeom prst="rect">
            <a:avLst/>
          </a:prstGeom>
        </p:spPr>
      </p:pic>
      <p:pic>
        <p:nvPicPr>
          <p:cNvPr id="43" name="Picture 42" descr="A blue circle with white letters and a letter v&#10;&#10;Description automatically generated">
            <a:extLst>
              <a:ext uri="{FF2B5EF4-FFF2-40B4-BE49-F238E27FC236}">
                <a16:creationId xmlns:a16="http://schemas.microsoft.com/office/drawing/2014/main" id="{32D10CDE-F7F2-5FBA-92AE-8A64ED78E1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172" y="3128596"/>
            <a:ext cx="1463040" cy="1459654"/>
          </a:xfrm>
          <a:prstGeom prst="rect">
            <a:avLst/>
          </a:prstGeom>
        </p:spPr>
      </p:pic>
      <p:pic>
        <p:nvPicPr>
          <p:cNvPr id="44" name="Picture 43" descr="A yellow and white logo&#10;&#10;Description automatically generated">
            <a:extLst>
              <a:ext uri="{FF2B5EF4-FFF2-40B4-BE49-F238E27FC236}">
                <a16:creationId xmlns:a16="http://schemas.microsoft.com/office/drawing/2014/main" id="{84A7C117-EE2C-D02B-A165-46DBD57E5C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6297" y="3127776"/>
            <a:ext cx="1461294" cy="1461294"/>
          </a:xfrm>
          <a:prstGeom prst="rect">
            <a:avLst/>
          </a:prstGeom>
        </p:spPr>
      </p:pic>
      <p:pic>
        <p:nvPicPr>
          <p:cNvPr id="45" name="Picture 44" descr="A purple sign with white text&#10;&#10;Description automatically generated">
            <a:extLst>
              <a:ext uri="{FF2B5EF4-FFF2-40B4-BE49-F238E27FC236}">
                <a16:creationId xmlns:a16="http://schemas.microsoft.com/office/drawing/2014/main" id="{C245B465-E06F-7FF2-89C7-713ECDBAF7FB}"/>
              </a:ext>
            </a:extLst>
          </p:cNvPr>
          <p:cNvPicPr>
            <a:picLocks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50"/>
          <a:stretch/>
        </p:blipFill>
        <p:spPr>
          <a:xfrm>
            <a:off x="5825758" y="3199584"/>
            <a:ext cx="1350449" cy="1317679"/>
          </a:xfrm>
          <a:prstGeom prst="ellipse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F22F173C-CAED-0FBE-BA56-97679961B3F5}"/>
              </a:ext>
            </a:extLst>
          </p:cNvPr>
          <p:cNvSpPr txBox="1"/>
          <p:nvPr/>
        </p:nvSpPr>
        <p:spPr>
          <a:xfrm>
            <a:off x="1082136" y="1163565"/>
            <a:ext cx="6198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65DECAB-890B-DF46-C579-A045F61F8ED4}"/>
              </a:ext>
            </a:extLst>
          </p:cNvPr>
          <p:cNvSpPr txBox="1"/>
          <p:nvPr/>
        </p:nvSpPr>
        <p:spPr>
          <a:xfrm>
            <a:off x="1082136" y="1827092"/>
            <a:ext cx="50138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70515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06628CBF-D888-688E-2EC0-883D5A0F6AC2}"/>
              </a:ext>
            </a:extLst>
          </p:cNvPr>
          <p:cNvSpPr txBox="1"/>
          <p:nvPr/>
        </p:nvSpPr>
        <p:spPr>
          <a:xfrm rot="16200000">
            <a:off x="-1351092" y="3322167"/>
            <a:ext cx="3790009" cy="461665"/>
          </a:xfrm>
          <a:prstGeom prst="rect">
            <a:avLst/>
          </a:prstGeom>
          <a:solidFill>
            <a:srgbClr val="FCB525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Moving Forward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867D467-A135-A243-E1AA-A36262109474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823CBA8-802B-A47F-2D19-A89AB8B2CDB4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88EA96-A798-A0A5-93A3-458FB4AA9D97}"/>
              </a:ext>
            </a:extLst>
          </p:cNvPr>
          <p:cNvSpPr txBox="1"/>
          <p:nvPr/>
        </p:nvSpPr>
        <p:spPr>
          <a:xfrm>
            <a:off x="5044440" y="648510"/>
            <a:ext cx="548100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SBCCD negotiated with Follett to lower the per unit cost of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Books+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from</a:t>
            </a:r>
            <a:r>
              <a:rPr lang="en-US" dirty="0">
                <a:solidFill>
                  <a:srgbClr val="FFB0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$25 down to $20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20% rate reduction since inception. </a:t>
            </a:r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1A464DB7-BC6B-7E3E-F68C-B508C1C28F69}"/>
              </a:ext>
            </a:extLst>
          </p:cNvPr>
          <p:cNvCxnSpPr>
            <a:cxnSpLocks/>
          </p:cNvCxnSpPr>
          <p:nvPr/>
        </p:nvCxnSpPr>
        <p:spPr>
          <a:xfrm flipV="1">
            <a:off x="960120" y="815190"/>
            <a:ext cx="3986799" cy="1806090"/>
          </a:xfrm>
          <a:prstGeom prst="bentConnector3">
            <a:avLst>
              <a:gd name="adj1" fmla="val 48089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yellow and white book with a black text&#10;&#10;Description automatically generated">
            <a:extLst>
              <a:ext uri="{FF2B5EF4-FFF2-40B4-BE49-F238E27FC236}">
                <a16:creationId xmlns:a16="http://schemas.microsoft.com/office/drawing/2014/main" id="{D5124D64-0210-027F-4E56-B707783542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8" y="420970"/>
            <a:ext cx="2715578" cy="1697237"/>
          </a:xfrm>
          <a:prstGeom prst="rect">
            <a:avLst/>
          </a:prstGeom>
        </p:spPr>
      </p:pic>
      <p:pic>
        <p:nvPicPr>
          <p:cNvPr id="6" name="Graphic 5" descr="Money with solid fill">
            <a:extLst>
              <a:ext uri="{FF2B5EF4-FFF2-40B4-BE49-F238E27FC236}">
                <a16:creationId xmlns:a16="http://schemas.microsoft.com/office/drawing/2014/main" id="{D208723B-3D8F-9658-2E88-91AAAD5E69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8930" y="2727715"/>
            <a:ext cx="946641" cy="94664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63232D-71F0-CF8A-4650-CE01F832E70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34959"/>
          <a:stretch/>
        </p:blipFill>
        <p:spPr>
          <a:xfrm>
            <a:off x="3028657" y="2526176"/>
            <a:ext cx="8686800" cy="67515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C26DB46-FD43-9F9D-6D29-B0812D98B36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66352"/>
          <a:stretch/>
        </p:blipFill>
        <p:spPr>
          <a:xfrm>
            <a:off x="3028657" y="5784896"/>
            <a:ext cx="8686800" cy="34927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776FD9-37A2-11F8-0D75-6A7FB2E65D5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91655"/>
          <a:stretch/>
        </p:blipFill>
        <p:spPr>
          <a:xfrm>
            <a:off x="3028657" y="1746883"/>
            <a:ext cx="8686800" cy="86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8630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06628CBF-D888-688E-2EC0-883D5A0F6AC2}"/>
              </a:ext>
            </a:extLst>
          </p:cNvPr>
          <p:cNvSpPr txBox="1"/>
          <p:nvPr/>
        </p:nvSpPr>
        <p:spPr>
          <a:xfrm rot="16200000">
            <a:off x="-1351092" y="3322167"/>
            <a:ext cx="3790009" cy="461665"/>
          </a:xfrm>
          <a:prstGeom prst="rect">
            <a:avLst/>
          </a:prstGeom>
          <a:solidFill>
            <a:srgbClr val="FCB525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Moving Forward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867D467-A135-A243-E1AA-A36262109474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823CBA8-802B-A47F-2D19-A89AB8B2CDB4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88EA96-A798-A0A5-93A3-458FB4AA9D97}"/>
              </a:ext>
            </a:extLst>
          </p:cNvPr>
          <p:cNvSpPr txBox="1"/>
          <p:nvPr/>
        </p:nvSpPr>
        <p:spPr>
          <a:xfrm>
            <a:off x="5044440" y="648510"/>
            <a:ext cx="548100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SBCCD negotiated with Follett to lower the per unit cost of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Books+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from</a:t>
            </a:r>
            <a:r>
              <a:rPr lang="en-US" dirty="0">
                <a:solidFill>
                  <a:srgbClr val="FFB0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$25 down to $20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20% rate reduction since inception. </a:t>
            </a:r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1A464DB7-BC6B-7E3E-F68C-B508C1C28F69}"/>
              </a:ext>
            </a:extLst>
          </p:cNvPr>
          <p:cNvCxnSpPr>
            <a:cxnSpLocks/>
          </p:cNvCxnSpPr>
          <p:nvPr/>
        </p:nvCxnSpPr>
        <p:spPr>
          <a:xfrm flipV="1">
            <a:off x="960120" y="815190"/>
            <a:ext cx="3986799" cy="1806090"/>
          </a:xfrm>
          <a:prstGeom prst="bentConnector3">
            <a:avLst>
              <a:gd name="adj1" fmla="val 48089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yellow and white book with a black text&#10;&#10;Description automatically generated">
            <a:extLst>
              <a:ext uri="{FF2B5EF4-FFF2-40B4-BE49-F238E27FC236}">
                <a16:creationId xmlns:a16="http://schemas.microsoft.com/office/drawing/2014/main" id="{D5124D64-0210-027F-4E56-B707783542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8" y="420970"/>
            <a:ext cx="2715578" cy="1697237"/>
          </a:xfrm>
          <a:prstGeom prst="rect">
            <a:avLst/>
          </a:prstGeom>
        </p:spPr>
      </p:pic>
      <p:pic>
        <p:nvPicPr>
          <p:cNvPr id="6" name="Graphic 5" descr="Money with solid fill">
            <a:extLst>
              <a:ext uri="{FF2B5EF4-FFF2-40B4-BE49-F238E27FC236}">
                <a16:creationId xmlns:a16="http://schemas.microsoft.com/office/drawing/2014/main" id="{D208723B-3D8F-9658-2E88-91AAAD5E69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8930" y="2727715"/>
            <a:ext cx="946641" cy="94664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63232D-71F0-CF8A-4650-CE01F832E70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66274"/>
          <a:stretch/>
        </p:blipFill>
        <p:spPr>
          <a:xfrm>
            <a:off x="3028657" y="2526176"/>
            <a:ext cx="8686800" cy="35009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C26DB46-FD43-9F9D-6D29-B0812D98B36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66352"/>
          <a:stretch/>
        </p:blipFill>
        <p:spPr>
          <a:xfrm>
            <a:off x="3010290" y="7539429"/>
            <a:ext cx="8686800" cy="34927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776FD9-37A2-11F8-0D75-6A7FB2E65D5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91655"/>
          <a:stretch/>
        </p:blipFill>
        <p:spPr>
          <a:xfrm>
            <a:off x="3028657" y="1746883"/>
            <a:ext cx="8686800" cy="86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9514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Box 103">
            <a:extLst>
              <a:ext uri="{FF2B5EF4-FFF2-40B4-BE49-F238E27FC236}">
                <a16:creationId xmlns:a16="http://schemas.microsoft.com/office/drawing/2014/main" id="{D867D467-A135-A243-E1AA-A36262109474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823CBA8-802B-A47F-2D19-A89AB8B2CDB4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6CFC0E-A81C-7837-03B2-EC201B79793E}"/>
              </a:ext>
            </a:extLst>
          </p:cNvPr>
          <p:cNvSpPr txBox="1"/>
          <p:nvPr/>
        </p:nvSpPr>
        <p:spPr>
          <a:xfrm rot="16200000">
            <a:off x="-1351092" y="3322167"/>
            <a:ext cx="3790009" cy="461665"/>
          </a:xfrm>
          <a:prstGeom prst="rect">
            <a:avLst/>
          </a:prstGeom>
          <a:solidFill>
            <a:srgbClr val="FCB525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Moving Forward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7D8519-ED59-C913-95EC-7816DD33BB07}"/>
              </a:ext>
            </a:extLst>
          </p:cNvPr>
          <p:cNvSpPr txBox="1"/>
          <p:nvPr/>
        </p:nvSpPr>
        <p:spPr>
          <a:xfrm>
            <a:off x="5044440" y="648510"/>
            <a:ext cx="548100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SBCCD negotiated with Follett to lower the per unit cost of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Books+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from</a:t>
            </a:r>
            <a:r>
              <a:rPr lang="en-US" dirty="0">
                <a:solidFill>
                  <a:srgbClr val="FFB0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$25 down to $20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20% rate reduction since inception. </a:t>
            </a:r>
          </a:p>
        </p:txBody>
      </p:sp>
      <p:pic>
        <p:nvPicPr>
          <p:cNvPr id="10" name="Picture 9" descr="A yellow and white book with a black text&#10;&#10;Description automatically generated">
            <a:extLst>
              <a:ext uri="{FF2B5EF4-FFF2-40B4-BE49-F238E27FC236}">
                <a16:creationId xmlns:a16="http://schemas.microsoft.com/office/drawing/2014/main" id="{DB83894C-065E-706C-868D-B885834DF8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8" y="420970"/>
            <a:ext cx="2715578" cy="1697237"/>
          </a:xfrm>
          <a:prstGeom prst="rect">
            <a:avLst/>
          </a:prstGeom>
        </p:spPr>
      </p:pic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49264A50-E273-C544-011E-27DE707E3959}"/>
              </a:ext>
            </a:extLst>
          </p:cNvPr>
          <p:cNvCxnSpPr>
            <a:cxnSpLocks/>
          </p:cNvCxnSpPr>
          <p:nvPr/>
        </p:nvCxnSpPr>
        <p:spPr>
          <a:xfrm flipV="1">
            <a:off x="960120" y="815190"/>
            <a:ext cx="3986799" cy="1806090"/>
          </a:xfrm>
          <a:prstGeom prst="bentConnector3">
            <a:avLst>
              <a:gd name="adj1" fmla="val 48089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phic 11" descr="Money with solid fill">
            <a:extLst>
              <a:ext uri="{FF2B5EF4-FFF2-40B4-BE49-F238E27FC236}">
                <a16:creationId xmlns:a16="http://schemas.microsoft.com/office/drawing/2014/main" id="{BB114BBE-9A35-F22B-DB68-71E1A5178D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8930" y="2727715"/>
            <a:ext cx="946641" cy="94664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809AC38-197A-5588-B1DF-0752CF8E6B14}"/>
              </a:ext>
            </a:extLst>
          </p:cNvPr>
          <p:cNvSpPr txBox="1"/>
          <p:nvPr/>
        </p:nvSpPr>
        <p:spPr>
          <a:xfrm>
            <a:off x="4660339" y="4024795"/>
            <a:ext cx="3256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Students opt-in and pay the $20/per unit cost for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Books+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33BD56E-1152-62DE-928A-CA5F3C6738C8}"/>
              </a:ext>
            </a:extLst>
          </p:cNvPr>
          <p:cNvCxnSpPr>
            <a:cxnSpLocks/>
          </p:cNvCxnSpPr>
          <p:nvPr/>
        </p:nvCxnSpPr>
        <p:spPr>
          <a:xfrm>
            <a:off x="8385087" y="2996747"/>
            <a:ext cx="0" cy="31292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8AF720B-821F-34C1-0E9B-F1BEC0EF1D67}"/>
              </a:ext>
            </a:extLst>
          </p:cNvPr>
          <p:cNvSpPr txBox="1"/>
          <p:nvPr/>
        </p:nvSpPr>
        <p:spPr>
          <a:xfrm>
            <a:off x="8526473" y="4058407"/>
            <a:ext cx="2661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Students opt-out and do not participate.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ABF383-6AB8-8AD3-CCAF-A707F7033829}"/>
              </a:ext>
            </a:extLst>
          </p:cNvPr>
          <p:cNvSpPr txBox="1"/>
          <p:nvPr/>
        </p:nvSpPr>
        <p:spPr>
          <a:xfrm>
            <a:off x="1430967" y="5088918"/>
            <a:ext cx="5986606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Reminder: Students can consult counselors for potential book grants from other support programs based on need (EOPS, CARE,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DSPS, or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Foundations).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3CFCDE-E2EF-2D37-1B9D-5160A78F5CEE}"/>
              </a:ext>
            </a:extLst>
          </p:cNvPr>
          <p:cNvSpPr txBox="1"/>
          <p:nvPr/>
        </p:nvSpPr>
        <p:spPr>
          <a:xfrm>
            <a:off x="6497237" y="2276969"/>
            <a:ext cx="4424721" cy="67710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R="0"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student will decide if they want to participate in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Books+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FF59A1-20DA-000A-1AD3-D85AACFFE3EC}"/>
              </a:ext>
            </a:extLst>
          </p:cNvPr>
          <p:cNvCxnSpPr>
            <a:cxnSpLocks/>
          </p:cNvCxnSpPr>
          <p:nvPr/>
        </p:nvCxnSpPr>
        <p:spPr>
          <a:xfrm flipH="1">
            <a:off x="6288417" y="3658316"/>
            <a:ext cx="193804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FBEB403-5294-E383-2B16-11D98EF6A75F}"/>
              </a:ext>
            </a:extLst>
          </p:cNvPr>
          <p:cNvCxnSpPr>
            <a:cxnSpLocks/>
          </p:cNvCxnSpPr>
          <p:nvPr/>
        </p:nvCxnSpPr>
        <p:spPr>
          <a:xfrm>
            <a:off x="6290334" y="3658316"/>
            <a:ext cx="0" cy="31292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538FBA-6906-EE7E-5608-27A6E04B1CD2}"/>
              </a:ext>
            </a:extLst>
          </p:cNvPr>
          <p:cNvCxnSpPr>
            <a:cxnSpLocks/>
          </p:cNvCxnSpPr>
          <p:nvPr/>
        </p:nvCxnSpPr>
        <p:spPr>
          <a:xfrm>
            <a:off x="10055979" y="3658316"/>
            <a:ext cx="0" cy="31292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2162452-17E9-0CBB-ADBB-89B0C2548F0E}"/>
              </a:ext>
            </a:extLst>
          </p:cNvPr>
          <p:cNvCxnSpPr>
            <a:cxnSpLocks/>
          </p:cNvCxnSpPr>
          <p:nvPr/>
        </p:nvCxnSpPr>
        <p:spPr>
          <a:xfrm flipH="1">
            <a:off x="8836683" y="3658316"/>
            <a:ext cx="121929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F9FBEE13-4E95-40A2-3AAF-4BAFB9B20CFA}"/>
              </a:ext>
            </a:extLst>
          </p:cNvPr>
          <p:cNvCxnSpPr>
            <a:cxnSpLocks/>
          </p:cNvCxnSpPr>
          <p:nvPr/>
        </p:nvCxnSpPr>
        <p:spPr>
          <a:xfrm>
            <a:off x="960120" y="2118207"/>
            <a:ext cx="5653570" cy="40105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F004E4E-76AA-C37B-5012-96D85CA1DB96}"/>
              </a:ext>
            </a:extLst>
          </p:cNvPr>
          <p:cNvSpPr txBox="1"/>
          <p:nvPr/>
        </p:nvSpPr>
        <p:spPr>
          <a:xfrm>
            <a:off x="7816338" y="3458252"/>
            <a:ext cx="108666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FEFD9FD2-5F2A-23A2-86A8-73BA96A7F20E}"/>
              </a:ext>
            </a:extLst>
          </p:cNvPr>
          <p:cNvCxnSpPr>
            <a:cxnSpLocks/>
            <a:stCxn id="12" idx="2"/>
          </p:cNvCxnSpPr>
          <p:nvPr/>
        </p:nvCxnSpPr>
        <p:spPr>
          <a:xfrm rot="16200000" flipH="1">
            <a:off x="1589674" y="3686933"/>
            <a:ext cx="1231130" cy="120597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B818795F-43EE-8E73-A6D9-A242B1C0209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66274"/>
          <a:stretch/>
        </p:blipFill>
        <p:spPr>
          <a:xfrm>
            <a:off x="3028657" y="-4597894"/>
            <a:ext cx="8686800" cy="35009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986A955-0B0D-1B4E-57D4-D011D16E7B6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91655"/>
          <a:stretch/>
        </p:blipFill>
        <p:spPr>
          <a:xfrm>
            <a:off x="3028657" y="-5377187"/>
            <a:ext cx="8686800" cy="86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5020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 animBg="1"/>
      <p:bldP spid="17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black pictogram of a person helping another person climb up stairs&#10;&#10;Description automatically generated">
            <a:extLst>
              <a:ext uri="{FF2B5EF4-FFF2-40B4-BE49-F238E27FC236}">
                <a16:creationId xmlns:a16="http://schemas.microsoft.com/office/drawing/2014/main" id="{A5CDFD20-D0E0-9C39-FC7A-1D9D292DCDA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445175" y="4159442"/>
            <a:ext cx="1879043" cy="1860252"/>
          </a:xfrm>
          <a:prstGeom prst="rect">
            <a:avLst/>
          </a:prstGeom>
        </p:spPr>
      </p:pic>
      <p:pic>
        <p:nvPicPr>
          <p:cNvPr id="4" name="Picture 3" descr="A yellow and white book with a black text&#10;&#10;Description automatically generated">
            <a:extLst>
              <a:ext uri="{FF2B5EF4-FFF2-40B4-BE49-F238E27FC236}">
                <a16:creationId xmlns:a16="http://schemas.microsoft.com/office/drawing/2014/main" id="{59EEC632-2E5A-6ECA-C1C2-D38F4EB0CE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8" y="420970"/>
            <a:ext cx="2715578" cy="16972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B7D0BEF-46E4-890B-8240-46B3CD301D3C}"/>
              </a:ext>
            </a:extLst>
          </p:cNvPr>
          <p:cNvSpPr txBox="1"/>
          <p:nvPr/>
        </p:nvSpPr>
        <p:spPr>
          <a:xfrm>
            <a:off x="7431276" y="1924950"/>
            <a:ext cx="2300214" cy="369332"/>
          </a:xfrm>
          <a:prstGeom prst="rect">
            <a:avLst/>
          </a:prstGeom>
          <a:solidFill>
            <a:srgbClr val="7C1F5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Champions</a:t>
            </a:r>
          </a:p>
        </p:txBody>
      </p:sp>
      <p:pic>
        <p:nvPicPr>
          <p:cNvPr id="20" name="Picture 19" descr="A purple sign with white text&#10;&#10;Description automatically generated">
            <a:extLst>
              <a:ext uri="{FF2B5EF4-FFF2-40B4-BE49-F238E27FC236}">
                <a16:creationId xmlns:a16="http://schemas.microsoft.com/office/drawing/2014/main" id="{850335AA-34D0-81B1-45B1-F86F9659098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50"/>
          <a:stretch/>
        </p:blipFill>
        <p:spPr>
          <a:xfrm>
            <a:off x="8615552" y="847956"/>
            <a:ext cx="1015423" cy="994914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8E3B2B-9C34-24A6-046A-C87259F37D98}"/>
              </a:ext>
            </a:extLst>
          </p:cNvPr>
          <p:cNvSpPr txBox="1"/>
          <p:nvPr/>
        </p:nvSpPr>
        <p:spPr>
          <a:xfrm>
            <a:off x="3400077" y="505918"/>
            <a:ext cx="154379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 is it?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93BC8D-EC4E-C19E-07DB-B4DD72CF4B4A}"/>
              </a:ext>
            </a:extLst>
          </p:cNvPr>
          <p:cNvSpPr txBox="1"/>
          <p:nvPr/>
        </p:nvSpPr>
        <p:spPr>
          <a:xfrm>
            <a:off x="3400077" y="1084923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does it work?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43945E-5F0E-54FD-AD40-EFBBEBAFB70D}"/>
              </a:ext>
            </a:extLst>
          </p:cNvPr>
          <p:cNvSpPr txBox="1"/>
          <p:nvPr/>
        </p:nvSpPr>
        <p:spPr>
          <a:xfrm>
            <a:off x="3378490" y="1641615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What’s changed?</a:t>
            </a:r>
          </a:p>
        </p:txBody>
      </p:sp>
      <p:pic>
        <p:nvPicPr>
          <p:cNvPr id="13" name="Graphic 12" descr="Money with solid fill">
            <a:extLst>
              <a:ext uri="{FF2B5EF4-FFF2-40B4-BE49-F238E27FC236}">
                <a16:creationId xmlns:a16="http://schemas.microsoft.com/office/drawing/2014/main" id="{BCB37205-E047-F2DC-FF7A-7C23F8B25F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33869" y="3663340"/>
            <a:ext cx="946641" cy="946641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C08BCBE5-48D2-7930-D7B4-3EA5C95A17D9}"/>
              </a:ext>
            </a:extLst>
          </p:cNvPr>
          <p:cNvSpPr txBox="1"/>
          <p:nvPr/>
        </p:nvSpPr>
        <p:spPr>
          <a:xfrm>
            <a:off x="1139086" y="4636301"/>
            <a:ext cx="2019235" cy="369332"/>
          </a:xfrm>
          <a:prstGeom prst="rect">
            <a:avLst/>
          </a:prstGeom>
          <a:solidFill>
            <a:srgbClr val="FCB525"/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Moving Forward</a:t>
            </a: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2693451B-5894-3026-7D9B-C6F2B8D9B8CF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47833" y="1483144"/>
            <a:ext cx="1591068" cy="1644188"/>
          </a:xfrm>
          <a:prstGeom prst="rect">
            <a:avLst/>
          </a:prstGeom>
        </p:spPr>
      </p:pic>
      <p:sp>
        <p:nvSpPr>
          <p:cNvPr id="84" name="!!TextBox Success">
            <a:extLst>
              <a:ext uri="{FF2B5EF4-FFF2-40B4-BE49-F238E27FC236}">
                <a16:creationId xmlns:a16="http://schemas.microsoft.com/office/drawing/2014/main" id="{E120C224-5BC2-DB7C-28A1-3B5A780D723B}"/>
              </a:ext>
            </a:extLst>
          </p:cNvPr>
          <p:cNvSpPr txBox="1"/>
          <p:nvPr/>
        </p:nvSpPr>
        <p:spPr>
          <a:xfrm>
            <a:off x="5234589" y="3623600"/>
            <a:ext cx="230021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Success</a:t>
            </a:r>
          </a:p>
        </p:txBody>
      </p:sp>
      <p:cxnSp>
        <p:nvCxnSpPr>
          <p:cNvPr id="119" name="Connector: Elbow 118">
            <a:extLst>
              <a:ext uri="{FF2B5EF4-FFF2-40B4-BE49-F238E27FC236}">
                <a16:creationId xmlns:a16="http://schemas.microsoft.com/office/drawing/2014/main" id="{F77F15C1-7A15-3D93-21D8-FE0BCCD18205}"/>
              </a:ext>
            </a:extLst>
          </p:cNvPr>
          <p:cNvCxnSpPr>
            <a:cxnSpLocks/>
          </p:cNvCxnSpPr>
          <p:nvPr/>
        </p:nvCxnSpPr>
        <p:spPr>
          <a:xfrm rot="5400000">
            <a:off x="2244982" y="2612139"/>
            <a:ext cx="2174841" cy="1196978"/>
          </a:xfrm>
          <a:prstGeom prst="bentConnector3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EB32A6EC-F43F-2E8F-F76A-5EB238FCE55D}"/>
              </a:ext>
            </a:extLst>
          </p:cNvPr>
          <p:cNvCxnSpPr>
            <a:cxnSpLocks/>
          </p:cNvCxnSpPr>
          <p:nvPr/>
        </p:nvCxnSpPr>
        <p:spPr>
          <a:xfrm>
            <a:off x="2866580" y="622742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35F40669-548F-45F0-7FCF-6C3DE604D63D}"/>
              </a:ext>
            </a:extLst>
          </p:cNvPr>
          <p:cNvCxnSpPr>
            <a:cxnSpLocks/>
          </p:cNvCxnSpPr>
          <p:nvPr/>
        </p:nvCxnSpPr>
        <p:spPr>
          <a:xfrm>
            <a:off x="2863092" y="1280956"/>
            <a:ext cx="3979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825AC06E-6909-D88E-602F-FBE6E1BF1673}"/>
              </a:ext>
            </a:extLst>
          </p:cNvPr>
          <p:cNvCxnSpPr>
            <a:cxnSpLocks/>
          </p:cNvCxnSpPr>
          <p:nvPr/>
        </p:nvCxnSpPr>
        <p:spPr>
          <a:xfrm>
            <a:off x="2863092" y="1819339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551CAC49-9626-DC1F-6B60-F0E8565C4C0B}"/>
              </a:ext>
            </a:extLst>
          </p:cNvPr>
          <p:cNvCxnSpPr>
            <a:cxnSpLocks/>
          </p:cNvCxnSpPr>
          <p:nvPr/>
        </p:nvCxnSpPr>
        <p:spPr>
          <a:xfrm>
            <a:off x="2866580" y="626262"/>
            <a:ext cx="0" cy="12000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Connector: Elbow 131">
            <a:extLst>
              <a:ext uri="{FF2B5EF4-FFF2-40B4-BE49-F238E27FC236}">
                <a16:creationId xmlns:a16="http://schemas.microsoft.com/office/drawing/2014/main" id="{7FA62158-9DA6-090C-C43A-3639D6D13F6C}"/>
              </a:ext>
            </a:extLst>
          </p:cNvPr>
          <p:cNvCxnSpPr>
            <a:cxnSpLocks/>
          </p:cNvCxnSpPr>
          <p:nvPr/>
        </p:nvCxnSpPr>
        <p:spPr>
          <a:xfrm rot="10800000" flipV="1">
            <a:off x="3567499" y="4224962"/>
            <a:ext cx="2218798" cy="488752"/>
          </a:xfrm>
          <a:prstGeom prst="bentConnector3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Connector: Elbow 138">
            <a:extLst>
              <a:ext uri="{FF2B5EF4-FFF2-40B4-BE49-F238E27FC236}">
                <a16:creationId xmlns:a16="http://schemas.microsoft.com/office/drawing/2014/main" id="{7AAD247D-4C02-91B1-63A9-010C2A481BC5}"/>
              </a:ext>
            </a:extLst>
          </p:cNvPr>
          <p:cNvCxnSpPr>
            <a:cxnSpLocks/>
          </p:cNvCxnSpPr>
          <p:nvPr/>
        </p:nvCxnSpPr>
        <p:spPr>
          <a:xfrm rot="5400000">
            <a:off x="6901242" y="2477719"/>
            <a:ext cx="1117075" cy="914400"/>
          </a:xfrm>
          <a:prstGeom prst="bentConnector3">
            <a:avLst>
              <a:gd name="adj1" fmla="val 50000"/>
            </a:avLst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0" name="Picture 159" descr="A yellow and white logo&#10;&#10;Description automatically generated">
            <a:extLst>
              <a:ext uri="{FF2B5EF4-FFF2-40B4-BE49-F238E27FC236}">
                <a16:creationId xmlns:a16="http://schemas.microsoft.com/office/drawing/2014/main" id="{1DFD9A7A-B8C5-9EDF-70F5-8D208194DAC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850" y="4159442"/>
            <a:ext cx="1461294" cy="1461294"/>
          </a:xfrm>
          <a:prstGeom prst="rect">
            <a:avLst/>
          </a:prstGeom>
        </p:spPr>
      </p:pic>
      <p:sp>
        <p:nvSpPr>
          <p:cNvPr id="161" name="TextBox 160">
            <a:extLst>
              <a:ext uri="{FF2B5EF4-FFF2-40B4-BE49-F238E27FC236}">
                <a16:creationId xmlns:a16="http://schemas.microsoft.com/office/drawing/2014/main" id="{F984EEDC-D2D6-8E1F-5399-F4EE9E6A2E2A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5B137FE7-E9E7-CE2B-D40F-CB66A7F96697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" name="Picture 1" descr="A green circle with black text&#10;&#10;Description automatically generated">
            <a:extLst>
              <a:ext uri="{FF2B5EF4-FFF2-40B4-BE49-F238E27FC236}">
                <a16:creationId xmlns:a16="http://schemas.microsoft.com/office/drawing/2014/main" id="{1FE4F058-99B0-2B79-D8AA-78305ACFC72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095" y="4908140"/>
            <a:ext cx="1828800" cy="1824797"/>
          </a:xfrm>
          <a:prstGeom prst="rect">
            <a:avLst/>
          </a:prstGeom>
        </p:spPr>
      </p:pic>
      <p:pic>
        <p:nvPicPr>
          <p:cNvPr id="3" name="Picture 2" descr="A blue circle with white letters and a letter v&#10;&#10;Description automatically generated">
            <a:extLst>
              <a:ext uri="{FF2B5EF4-FFF2-40B4-BE49-F238E27FC236}">
                <a16:creationId xmlns:a16="http://schemas.microsoft.com/office/drawing/2014/main" id="{BC70A9BF-9BAD-B858-FF37-79B2EFF2ECD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01" y="5090711"/>
            <a:ext cx="1463040" cy="145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8075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black pictogram of a person helping another person climb up stairs&#10;&#10;Description automatically generated">
            <a:extLst>
              <a:ext uri="{FF2B5EF4-FFF2-40B4-BE49-F238E27FC236}">
                <a16:creationId xmlns:a16="http://schemas.microsoft.com/office/drawing/2014/main" id="{A5CDFD20-D0E0-9C39-FC7A-1D9D292DCDA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33478" y="297615"/>
            <a:ext cx="1879043" cy="1860252"/>
          </a:xfrm>
          <a:prstGeom prst="rect">
            <a:avLst/>
          </a:prstGeom>
        </p:spPr>
      </p:pic>
      <p:pic>
        <p:nvPicPr>
          <p:cNvPr id="160" name="Picture 159" descr="A yellow and white logo&#10;&#10;Description automatically generated">
            <a:extLst>
              <a:ext uri="{FF2B5EF4-FFF2-40B4-BE49-F238E27FC236}">
                <a16:creationId xmlns:a16="http://schemas.microsoft.com/office/drawing/2014/main" id="{1DFD9A7A-B8C5-9EDF-70F5-8D208194DA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850" y="4159442"/>
            <a:ext cx="1461294" cy="1461294"/>
          </a:xfrm>
          <a:prstGeom prst="rect">
            <a:avLst/>
          </a:prstGeom>
        </p:spPr>
      </p:pic>
      <p:sp>
        <p:nvSpPr>
          <p:cNvPr id="161" name="TextBox 160">
            <a:extLst>
              <a:ext uri="{FF2B5EF4-FFF2-40B4-BE49-F238E27FC236}">
                <a16:creationId xmlns:a16="http://schemas.microsoft.com/office/drawing/2014/main" id="{F984EEDC-D2D6-8E1F-5399-F4EE9E6A2E2A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5B137FE7-E9E7-CE2B-D40F-CB66A7F96697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!!TextBox Success">
            <a:extLst>
              <a:ext uri="{FF2B5EF4-FFF2-40B4-BE49-F238E27FC236}">
                <a16:creationId xmlns:a16="http://schemas.microsoft.com/office/drawing/2014/main" id="{68207883-234C-8DFD-645F-253B181A887A}"/>
              </a:ext>
            </a:extLst>
          </p:cNvPr>
          <p:cNvSpPr txBox="1"/>
          <p:nvPr/>
        </p:nvSpPr>
        <p:spPr>
          <a:xfrm>
            <a:off x="1875477" y="586269"/>
            <a:ext cx="3439093" cy="46166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Success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0DD32FE-D1FD-E409-1C8B-3D0618C12EE1}"/>
              </a:ext>
            </a:extLst>
          </p:cNvPr>
          <p:cNvSpPr txBox="1"/>
          <p:nvPr/>
        </p:nvSpPr>
        <p:spPr>
          <a:xfrm>
            <a:off x="6820461" y="941458"/>
            <a:ext cx="50514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spcAft>
                <a:spcPts val="1800"/>
              </a:spcAf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Opportunities to facilitate student success &amp; college affordability.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89F74AAE-0FD2-0D82-D523-4C237E2B1757}"/>
              </a:ext>
            </a:extLst>
          </p:cNvPr>
          <p:cNvCxnSpPr>
            <a:cxnSpLocks/>
          </p:cNvCxnSpPr>
          <p:nvPr/>
        </p:nvCxnSpPr>
        <p:spPr>
          <a:xfrm rot="10800000">
            <a:off x="5574229" y="801166"/>
            <a:ext cx="1106963" cy="49423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24E7991-BF9D-6BB4-51E1-20D6E1B76545}"/>
              </a:ext>
            </a:extLst>
          </p:cNvPr>
          <p:cNvGrpSpPr/>
          <p:nvPr/>
        </p:nvGrpSpPr>
        <p:grpSpPr>
          <a:xfrm>
            <a:off x="511225" y="4689830"/>
            <a:ext cx="2066065" cy="1836421"/>
            <a:chOff x="511225" y="4689830"/>
            <a:chExt cx="2066065" cy="1836421"/>
          </a:xfrm>
        </p:grpSpPr>
        <p:sp>
          <p:nvSpPr>
            <p:cNvPr id="3" name="L-Shape 2">
              <a:extLst>
                <a:ext uri="{FF2B5EF4-FFF2-40B4-BE49-F238E27FC236}">
                  <a16:creationId xmlns:a16="http://schemas.microsoft.com/office/drawing/2014/main" id="{CAAB3267-EE89-1D39-A0EE-412A942CA45E}"/>
                </a:ext>
              </a:extLst>
            </p:cNvPr>
            <p:cNvSpPr/>
            <p:nvPr/>
          </p:nvSpPr>
          <p:spPr>
            <a:xfrm rot="5400000">
              <a:off x="922612" y="4278443"/>
              <a:ext cx="1239159" cy="206193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rgbClr val="FCB525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20923D9-4E08-B01C-9682-DD0153918C70}"/>
                </a:ext>
              </a:extLst>
            </p:cNvPr>
            <p:cNvGrpSpPr/>
            <p:nvPr/>
          </p:nvGrpSpPr>
          <p:grpSpPr>
            <a:xfrm>
              <a:off x="715765" y="4894516"/>
              <a:ext cx="1861525" cy="1631735"/>
              <a:chOff x="205407" y="5050523"/>
              <a:chExt cx="1861525" cy="1631735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CF7E61A-A27C-4F70-43A2-3C949BA46605}"/>
                  </a:ext>
                </a:extLst>
              </p:cNvPr>
              <p:cNvSpPr/>
              <p:nvPr/>
            </p:nvSpPr>
            <p:spPr>
              <a:xfrm>
                <a:off x="205407" y="5050523"/>
                <a:ext cx="1861525" cy="1631735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FCE77D0-175F-4AC0-D7D3-9E22D228DF63}"/>
                  </a:ext>
                </a:extLst>
              </p:cNvPr>
              <p:cNvSpPr txBox="1"/>
              <p:nvPr/>
            </p:nvSpPr>
            <p:spPr>
              <a:xfrm>
                <a:off x="205407" y="5050523"/>
                <a:ext cx="1861525" cy="163173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8580" tIns="68580" rIns="68580" bIns="68580" numCol="1" spcCol="1270" anchor="t" anchorCtr="0">
                <a:noAutofit/>
              </a:bodyPr>
              <a:lstStyle/>
              <a:p>
                <a:pPr marL="0" lvl="0" indent="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SzPts val="1000"/>
                  <a:buNone/>
                </a:pPr>
                <a:r>
                  <a:rPr lang="en-US" sz="1800" kern="1200" dirty="0">
                    <a:latin typeface="Arial" panose="020B0604020202020204" pitchFamily="34" charset="0"/>
                    <a:ea typeface="Aptos" panose="020B0004020202020204" pitchFamily="34" charset="0"/>
                    <a:cs typeface="Arial" panose="020B0604020202020204" pitchFamily="34" charset="0"/>
                  </a:rPr>
                  <a:t>MORE DIGITAL VERSIONS</a:t>
                </a:r>
                <a:endParaRPr lang="en-US" sz="1800" kern="1200" dirty="0"/>
              </a:p>
            </p:txBody>
          </p:sp>
        </p:grp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E2BA611-2F73-F017-757F-6FE23D6E9EF2}"/>
              </a:ext>
            </a:extLst>
          </p:cNvPr>
          <p:cNvGrpSpPr/>
          <p:nvPr/>
        </p:nvGrpSpPr>
        <p:grpSpPr>
          <a:xfrm>
            <a:off x="2790095" y="4125921"/>
            <a:ext cx="2066066" cy="1836422"/>
            <a:chOff x="2790095" y="4125921"/>
            <a:chExt cx="2066066" cy="1836422"/>
          </a:xfrm>
        </p:grpSpPr>
        <p:sp>
          <p:nvSpPr>
            <p:cNvPr id="5" name="L-Shape 4">
              <a:extLst>
                <a:ext uri="{FF2B5EF4-FFF2-40B4-BE49-F238E27FC236}">
                  <a16:creationId xmlns:a16="http://schemas.microsoft.com/office/drawing/2014/main" id="{FDF596C4-D1F7-FC52-8202-3E98EE006B37}"/>
                </a:ext>
              </a:extLst>
            </p:cNvPr>
            <p:cNvSpPr/>
            <p:nvPr/>
          </p:nvSpPr>
          <p:spPr>
            <a:xfrm rot="5400000">
              <a:off x="3201482" y="3714534"/>
              <a:ext cx="1239159" cy="206193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5BF3CBF-1E00-6E08-233C-E42862753D3D}"/>
                </a:ext>
              </a:extLst>
            </p:cNvPr>
            <p:cNvGrpSpPr/>
            <p:nvPr/>
          </p:nvGrpSpPr>
          <p:grpSpPr>
            <a:xfrm>
              <a:off x="2994636" y="4330608"/>
              <a:ext cx="1861525" cy="1631735"/>
              <a:chOff x="2484278" y="4486615"/>
              <a:chExt cx="1861525" cy="1631735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CFBAB91-1842-BDE8-2F77-F86FE86C2EF7}"/>
                  </a:ext>
                </a:extLst>
              </p:cNvPr>
              <p:cNvSpPr/>
              <p:nvPr/>
            </p:nvSpPr>
            <p:spPr>
              <a:xfrm>
                <a:off x="2484278" y="4486615"/>
                <a:ext cx="1861525" cy="1631735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56D490B-62DE-AD5E-A098-61C813AA48C8}"/>
                  </a:ext>
                </a:extLst>
              </p:cNvPr>
              <p:cNvSpPr txBox="1"/>
              <p:nvPr/>
            </p:nvSpPr>
            <p:spPr>
              <a:xfrm>
                <a:off x="2484278" y="4486615"/>
                <a:ext cx="1861525" cy="163173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8580" tIns="68580" rIns="68580" bIns="68580" numCol="1" spcCol="1270" anchor="t" anchorCtr="0">
                <a:noAutofit/>
              </a:bodyPr>
              <a:lstStyle/>
              <a:p>
                <a:pPr marL="0" lvl="0" indent="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SzPts val="1000"/>
                  <a:buNone/>
                </a:pPr>
                <a:r>
                  <a:rPr lang="en-US" sz="1800" kern="1200" dirty="0">
                    <a:latin typeface="Arial" panose="020B0604020202020204" pitchFamily="34" charset="0"/>
                    <a:ea typeface="Aptos" panose="020B0004020202020204" pitchFamily="34" charset="0"/>
                    <a:cs typeface="Arial" panose="020B0604020202020204" pitchFamily="34" charset="0"/>
                  </a:rPr>
                  <a:t>LESS “REQUIRED” MATERIALS PER CLASS</a:t>
                </a:r>
                <a:endParaRPr lang="en-US" sz="1800" kern="1200" dirty="0"/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D9D79C4-04A6-047C-9E70-9BD853467E02}"/>
              </a:ext>
            </a:extLst>
          </p:cNvPr>
          <p:cNvGrpSpPr/>
          <p:nvPr/>
        </p:nvGrpSpPr>
        <p:grpSpPr>
          <a:xfrm>
            <a:off x="5068966" y="3562012"/>
            <a:ext cx="2066065" cy="1836422"/>
            <a:chOff x="5068966" y="3562012"/>
            <a:chExt cx="2066065" cy="1836422"/>
          </a:xfrm>
        </p:grpSpPr>
        <p:sp>
          <p:nvSpPr>
            <p:cNvPr id="8" name="L-Shape 7">
              <a:extLst>
                <a:ext uri="{FF2B5EF4-FFF2-40B4-BE49-F238E27FC236}">
                  <a16:creationId xmlns:a16="http://schemas.microsoft.com/office/drawing/2014/main" id="{EDC3F5F2-3451-C9EA-EDE6-063374129F00}"/>
                </a:ext>
              </a:extLst>
            </p:cNvPr>
            <p:cNvSpPr/>
            <p:nvPr/>
          </p:nvSpPr>
          <p:spPr>
            <a:xfrm rot="5400000">
              <a:off x="5480353" y="3150625"/>
              <a:ext cx="1239159" cy="206193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rgbClr val="7C1F5D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474D119-D1A8-DFE0-AE73-297D1F81D022}"/>
                </a:ext>
              </a:extLst>
            </p:cNvPr>
            <p:cNvGrpSpPr/>
            <p:nvPr/>
          </p:nvGrpSpPr>
          <p:grpSpPr>
            <a:xfrm>
              <a:off x="5273506" y="3766699"/>
              <a:ext cx="1861525" cy="1631735"/>
              <a:chOff x="4763148" y="3922706"/>
              <a:chExt cx="1861525" cy="1631735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FAE3EFA-874C-66CC-551A-EA5FE0B22011}"/>
                  </a:ext>
                </a:extLst>
              </p:cNvPr>
              <p:cNvSpPr/>
              <p:nvPr/>
            </p:nvSpPr>
            <p:spPr>
              <a:xfrm>
                <a:off x="4763148" y="3922706"/>
                <a:ext cx="1861525" cy="1631735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48CC5DA-9EFF-469A-6D25-B414C1DEF33D}"/>
                  </a:ext>
                </a:extLst>
              </p:cNvPr>
              <p:cNvSpPr txBox="1"/>
              <p:nvPr/>
            </p:nvSpPr>
            <p:spPr>
              <a:xfrm>
                <a:off x="4763148" y="3922706"/>
                <a:ext cx="1861525" cy="163173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8580" tIns="68580" rIns="68580" bIns="68580" numCol="1" spcCol="1270" anchor="t" anchorCtr="0">
                <a:noAutofit/>
              </a:bodyPr>
              <a:lstStyle/>
              <a:p>
                <a:pPr marL="0" lvl="0" indent="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SzPts val="1000"/>
                  <a:buNone/>
                </a:pPr>
                <a:r>
                  <a:rPr lang="en-US" sz="1800" kern="1200" dirty="0">
                    <a:latin typeface="Arial" panose="020B0604020202020204" pitchFamily="34" charset="0"/>
                    <a:ea typeface="Aptos" panose="020B0004020202020204" pitchFamily="34" charset="0"/>
                    <a:cs typeface="Arial" panose="020B0604020202020204" pitchFamily="34" charset="0"/>
                  </a:rPr>
                  <a:t>MORE ONLINE EDUCATIONAL RESOURCES</a:t>
                </a:r>
                <a:endParaRPr lang="en-US" sz="1800" kern="1200" dirty="0"/>
              </a:p>
            </p:txBody>
          </p: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CEFF9FB-6E52-CE9E-CFBD-3911EEB5C2BE}"/>
              </a:ext>
            </a:extLst>
          </p:cNvPr>
          <p:cNvGrpSpPr/>
          <p:nvPr/>
        </p:nvGrpSpPr>
        <p:grpSpPr>
          <a:xfrm>
            <a:off x="7347836" y="2998103"/>
            <a:ext cx="2066066" cy="1836422"/>
            <a:chOff x="7347836" y="2998103"/>
            <a:chExt cx="2066066" cy="1836422"/>
          </a:xfrm>
        </p:grpSpPr>
        <p:sp>
          <p:nvSpPr>
            <p:cNvPr id="17" name="L-Shape 16">
              <a:extLst>
                <a:ext uri="{FF2B5EF4-FFF2-40B4-BE49-F238E27FC236}">
                  <a16:creationId xmlns:a16="http://schemas.microsoft.com/office/drawing/2014/main" id="{E12226CE-719D-30E1-7AFE-41317F1EE373}"/>
                </a:ext>
              </a:extLst>
            </p:cNvPr>
            <p:cNvSpPr/>
            <p:nvPr/>
          </p:nvSpPr>
          <p:spPr>
            <a:xfrm rot="5400000">
              <a:off x="7759223" y="2586716"/>
              <a:ext cx="1239159" cy="206193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rgbClr val="0854A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7BB41A5-1D6C-6607-475D-8D7475684DFD}"/>
                </a:ext>
              </a:extLst>
            </p:cNvPr>
            <p:cNvGrpSpPr/>
            <p:nvPr/>
          </p:nvGrpSpPr>
          <p:grpSpPr>
            <a:xfrm>
              <a:off x="7552377" y="3202790"/>
              <a:ext cx="1861525" cy="1631735"/>
              <a:chOff x="7042019" y="3358797"/>
              <a:chExt cx="1861525" cy="1631735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BB9E3B7-51B7-C06D-64CA-BB75B8ABAB46}"/>
                  </a:ext>
                </a:extLst>
              </p:cNvPr>
              <p:cNvSpPr/>
              <p:nvPr/>
            </p:nvSpPr>
            <p:spPr>
              <a:xfrm>
                <a:off x="7042019" y="3358797"/>
                <a:ext cx="1861525" cy="1631735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8B89F43-ADF3-691A-D94E-DB19F7755747}"/>
                  </a:ext>
                </a:extLst>
              </p:cNvPr>
              <p:cNvSpPr txBox="1"/>
              <p:nvPr/>
            </p:nvSpPr>
            <p:spPr>
              <a:xfrm>
                <a:off x="7042019" y="3358797"/>
                <a:ext cx="1861525" cy="163173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8580" tIns="68580" rIns="68580" bIns="68580" numCol="1" spcCol="1270" anchor="t" anchorCtr="0">
                <a:noAutofit/>
              </a:bodyPr>
              <a:lstStyle/>
              <a:p>
                <a:pPr marL="0" lvl="0" indent="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SzPts val="1000"/>
                  <a:buNone/>
                </a:pPr>
                <a:r>
                  <a:rPr lang="en-US" sz="1800" kern="1200" dirty="0">
                    <a:latin typeface="Arial" panose="020B0604020202020204" pitchFamily="34" charset="0"/>
                    <a:ea typeface="Aptos" panose="020B0004020202020204" pitchFamily="34" charset="0"/>
                    <a:cs typeface="Arial" panose="020B0604020202020204" pitchFamily="34" charset="0"/>
                  </a:rPr>
                  <a:t>SHORTER PUBLISHER/ BOOKS WEBSITE ACCESS</a:t>
                </a:r>
                <a:endParaRPr lang="en-US" sz="1800" kern="1200" dirty="0"/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FD07E49-B207-1173-AF0C-819E889CF8C7}"/>
              </a:ext>
            </a:extLst>
          </p:cNvPr>
          <p:cNvGrpSpPr/>
          <p:nvPr/>
        </p:nvGrpSpPr>
        <p:grpSpPr>
          <a:xfrm>
            <a:off x="9626707" y="2434195"/>
            <a:ext cx="2078491" cy="1836421"/>
            <a:chOff x="9626707" y="2434195"/>
            <a:chExt cx="2078491" cy="1836421"/>
          </a:xfrm>
        </p:grpSpPr>
        <p:sp>
          <p:nvSpPr>
            <p:cNvPr id="19" name="L-Shape 18">
              <a:extLst>
                <a:ext uri="{FF2B5EF4-FFF2-40B4-BE49-F238E27FC236}">
                  <a16:creationId xmlns:a16="http://schemas.microsoft.com/office/drawing/2014/main" id="{CEC99E27-6187-BB65-786B-630CE4FDF8DF}"/>
                </a:ext>
              </a:extLst>
            </p:cNvPr>
            <p:cNvSpPr/>
            <p:nvPr/>
          </p:nvSpPr>
          <p:spPr>
            <a:xfrm rot="5400000">
              <a:off x="10038094" y="2022808"/>
              <a:ext cx="1239159" cy="206193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rgbClr val="0E8D3D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BF35ED4E-0F9D-B42C-9A26-4C8D3CFC96E2}"/>
                </a:ext>
              </a:extLst>
            </p:cNvPr>
            <p:cNvGrpSpPr/>
            <p:nvPr/>
          </p:nvGrpSpPr>
          <p:grpSpPr>
            <a:xfrm>
              <a:off x="9818822" y="2638881"/>
              <a:ext cx="1886376" cy="1631735"/>
              <a:chOff x="9308464" y="2794888"/>
              <a:chExt cx="1886376" cy="1631735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D443414-EF2E-9BF4-9A09-30E736DDBEB3}"/>
                  </a:ext>
                </a:extLst>
              </p:cNvPr>
              <p:cNvSpPr/>
              <p:nvPr/>
            </p:nvSpPr>
            <p:spPr>
              <a:xfrm>
                <a:off x="9308464" y="2794888"/>
                <a:ext cx="1886376" cy="1631735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3AB934C-172E-99E7-99F0-DC22280317DB}"/>
                  </a:ext>
                </a:extLst>
              </p:cNvPr>
              <p:cNvSpPr txBox="1"/>
              <p:nvPr/>
            </p:nvSpPr>
            <p:spPr>
              <a:xfrm>
                <a:off x="9308464" y="2794888"/>
                <a:ext cx="1886376" cy="163173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8580" tIns="68580" rIns="68580" bIns="68580" numCol="1" spcCol="1270" anchor="t" anchorCtr="0">
                <a:noAutofit/>
              </a:bodyPr>
              <a:lstStyle/>
              <a:p>
                <a:pPr marL="0" lvl="0" indent="0" algn="l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SzPts val="1000"/>
                  <a:buNone/>
                </a:pPr>
                <a:r>
                  <a:rPr lang="en-US" sz="1800" kern="1200" dirty="0">
                    <a:latin typeface="Arial" panose="020B0604020202020204" pitchFamily="34" charset="0"/>
                    <a:ea typeface="Aptos" panose="020B0004020202020204" pitchFamily="34" charset="0"/>
                    <a:cs typeface="Arial" panose="020B0604020202020204" pitchFamily="34" charset="0"/>
                  </a:rPr>
                  <a:t>CHEAPER TEXTBOOKS</a:t>
                </a:r>
                <a:endParaRPr lang="en-US" sz="1800" kern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553312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black pictogram of a person helping another person climb up stairs&#10;&#10;Description automatically generated">
            <a:extLst>
              <a:ext uri="{FF2B5EF4-FFF2-40B4-BE49-F238E27FC236}">
                <a16:creationId xmlns:a16="http://schemas.microsoft.com/office/drawing/2014/main" id="{A5CDFD20-D0E0-9C39-FC7A-1D9D292DCDA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445175" y="4159442"/>
            <a:ext cx="1879043" cy="1860252"/>
          </a:xfrm>
          <a:prstGeom prst="rect">
            <a:avLst/>
          </a:prstGeom>
        </p:spPr>
      </p:pic>
      <p:pic>
        <p:nvPicPr>
          <p:cNvPr id="4" name="Picture 3" descr="A yellow and white book with a black text&#10;&#10;Description automatically generated">
            <a:extLst>
              <a:ext uri="{FF2B5EF4-FFF2-40B4-BE49-F238E27FC236}">
                <a16:creationId xmlns:a16="http://schemas.microsoft.com/office/drawing/2014/main" id="{59EEC632-2E5A-6ECA-C1C2-D38F4EB0CE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8" y="420970"/>
            <a:ext cx="2715578" cy="1697237"/>
          </a:xfrm>
          <a:prstGeom prst="rect">
            <a:avLst/>
          </a:prstGeom>
        </p:spPr>
      </p:pic>
      <p:sp>
        <p:nvSpPr>
          <p:cNvPr id="11" name="!!TextBox 10">
            <a:extLst>
              <a:ext uri="{FF2B5EF4-FFF2-40B4-BE49-F238E27FC236}">
                <a16:creationId xmlns:a16="http://schemas.microsoft.com/office/drawing/2014/main" id="{7B7D0BEF-46E4-890B-8240-46B3CD301D3C}"/>
              </a:ext>
            </a:extLst>
          </p:cNvPr>
          <p:cNvSpPr txBox="1"/>
          <p:nvPr/>
        </p:nvSpPr>
        <p:spPr>
          <a:xfrm>
            <a:off x="7431276" y="1924950"/>
            <a:ext cx="2300214" cy="369332"/>
          </a:xfrm>
          <a:prstGeom prst="rect">
            <a:avLst/>
          </a:prstGeom>
          <a:solidFill>
            <a:srgbClr val="7C1F5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Champions</a:t>
            </a:r>
          </a:p>
        </p:txBody>
      </p:sp>
      <p:pic>
        <p:nvPicPr>
          <p:cNvPr id="20" name="Picture 19" descr="A purple sign with white text&#10;&#10;Description automatically generated">
            <a:extLst>
              <a:ext uri="{FF2B5EF4-FFF2-40B4-BE49-F238E27FC236}">
                <a16:creationId xmlns:a16="http://schemas.microsoft.com/office/drawing/2014/main" id="{850335AA-34D0-81B1-45B1-F86F9659098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50"/>
          <a:stretch/>
        </p:blipFill>
        <p:spPr>
          <a:xfrm>
            <a:off x="8615552" y="847956"/>
            <a:ext cx="1015423" cy="994914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8E3B2B-9C34-24A6-046A-C87259F37D98}"/>
              </a:ext>
            </a:extLst>
          </p:cNvPr>
          <p:cNvSpPr txBox="1"/>
          <p:nvPr/>
        </p:nvSpPr>
        <p:spPr>
          <a:xfrm>
            <a:off x="3400077" y="505918"/>
            <a:ext cx="154379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 is it?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93BC8D-EC4E-C19E-07DB-B4DD72CF4B4A}"/>
              </a:ext>
            </a:extLst>
          </p:cNvPr>
          <p:cNvSpPr txBox="1"/>
          <p:nvPr/>
        </p:nvSpPr>
        <p:spPr>
          <a:xfrm>
            <a:off x="3400077" y="1084923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does it work?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43945E-5F0E-54FD-AD40-EFBBEBAFB70D}"/>
              </a:ext>
            </a:extLst>
          </p:cNvPr>
          <p:cNvSpPr txBox="1"/>
          <p:nvPr/>
        </p:nvSpPr>
        <p:spPr>
          <a:xfrm>
            <a:off x="3378490" y="1641615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What’s changed?</a:t>
            </a:r>
          </a:p>
        </p:txBody>
      </p:sp>
      <p:pic>
        <p:nvPicPr>
          <p:cNvPr id="13" name="Graphic 12" descr="Money with solid fill">
            <a:extLst>
              <a:ext uri="{FF2B5EF4-FFF2-40B4-BE49-F238E27FC236}">
                <a16:creationId xmlns:a16="http://schemas.microsoft.com/office/drawing/2014/main" id="{BCB37205-E047-F2DC-FF7A-7C23F8B25F7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3869" y="3663340"/>
            <a:ext cx="946641" cy="946641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C08BCBE5-48D2-7930-D7B4-3EA5C95A17D9}"/>
              </a:ext>
            </a:extLst>
          </p:cNvPr>
          <p:cNvSpPr txBox="1"/>
          <p:nvPr/>
        </p:nvSpPr>
        <p:spPr>
          <a:xfrm>
            <a:off x="1139086" y="4636301"/>
            <a:ext cx="2019235" cy="369332"/>
          </a:xfrm>
          <a:prstGeom prst="rect">
            <a:avLst/>
          </a:prstGeom>
          <a:solidFill>
            <a:srgbClr val="FCB525"/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Moving Forward</a:t>
            </a:r>
          </a:p>
        </p:txBody>
      </p:sp>
      <p:pic>
        <p:nvPicPr>
          <p:cNvPr id="64" name="!!Picture 63">
            <a:extLst>
              <a:ext uri="{FF2B5EF4-FFF2-40B4-BE49-F238E27FC236}">
                <a16:creationId xmlns:a16="http://schemas.microsoft.com/office/drawing/2014/main" id="{2693451B-5894-3026-7D9B-C6F2B8D9B8CF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47833" y="1483144"/>
            <a:ext cx="1591068" cy="1644188"/>
          </a:xfrm>
          <a:prstGeom prst="rect">
            <a:avLst/>
          </a:prstGeom>
        </p:spPr>
      </p:pic>
      <p:sp>
        <p:nvSpPr>
          <p:cNvPr id="84" name="!!TextBox Success">
            <a:extLst>
              <a:ext uri="{FF2B5EF4-FFF2-40B4-BE49-F238E27FC236}">
                <a16:creationId xmlns:a16="http://schemas.microsoft.com/office/drawing/2014/main" id="{E120C224-5BC2-DB7C-28A1-3B5A780D723B}"/>
              </a:ext>
            </a:extLst>
          </p:cNvPr>
          <p:cNvSpPr txBox="1"/>
          <p:nvPr/>
        </p:nvSpPr>
        <p:spPr>
          <a:xfrm>
            <a:off x="5234589" y="3623600"/>
            <a:ext cx="230021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Success</a:t>
            </a:r>
          </a:p>
        </p:txBody>
      </p:sp>
      <p:cxnSp>
        <p:nvCxnSpPr>
          <p:cNvPr id="119" name="Connector: Elbow 118">
            <a:extLst>
              <a:ext uri="{FF2B5EF4-FFF2-40B4-BE49-F238E27FC236}">
                <a16:creationId xmlns:a16="http://schemas.microsoft.com/office/drawing/2014/main" id="{F77F15C1-7A15-3D93-21D8-FE0BCCD18205}"/>
              </a:ext>
            </a:extLst>
          </p:cNvPr>
          <p:cNvCxnSpPr>
            <a:cxnSpLocks/>
          </p:cNvCxnSpPr>
          <p:nvPr/>
        </p:nvCxnSpPr>
        <p:spPr>
          <a:xfrm rot="5400000">
            <a:off x="2244982" y="2612139"/>
            <a:ext cx="2174841" cy="1196978"/>
          </a:xfrm>
          <a:prstGeom prst="bentConnector3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EB32A6EC-F43F-2E8F-F76A-5EB238FCE55D}"/>
              </a:ext>
            </a:extLst>
          </p:cNvPr>
          <p:cNvCxnSpPr>
            <a:cxnSpLocks/>
          </p:cNvCxnSpPr>
          <p:nvPr/>
        </p:nvCxnSpPr>
        <p:spPr>
          <a:xfrm>
            <a:off x="2866580" y="622742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35F40669-548F-45F0-7FCF-6C3DE604D63D}"/>
              </a:ext>
            </a:extLst>
          </p:cNvPr>
          <p:cNvCxnSpPr>
            <a:cxnSpLocks/>
          </p:cNvCxnSpPr>
          <p:nvPr/>
        </p:nvCxnSpPr>
        <p:spPr>
          <a:xfrm>
            <a:off x="2863092" y="1280956"/>
            <a:ext cx="3979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825AC06E-6909-D88E-602F-FBE6E1BF1673}"/>
              </a:ext>
            </a:extLst>
          </p:cNvPr>
          <p:cNvCxnSpPr>
            <a:cxnSpLocks/>
          </p:cNvCxnSpPr>
          <p:nvPr/>
        </p:nvCxnSpPr>
        <p:spPr>
          <a:xfrm>
            <a:off x="2863092" y="1819339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551CAC49-9626-DC1F-6B60-F0E8565C4C0B}"/>
              </a:ext>
            </a:extLst>
          </p:cNvPr>
          <p:cNvCxnSpPr>
            <a:cxnSpLocks/>
          </p:cNvCxnSpPr>
          <p:nvPr/>
        </p:nvCxnSpPr>
        <p:spPr>
          <a:xfrm>
            <a:off x="2866580" y="626262"/>
            <a:ext cx="0" cy="12000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Connector: Elbow 131">
            <a:extLst>
              <a:ext uri="{FF2B5EF4-FFF2-40B4-BE49-F238E27FC236}">
                <a16:creationId xmlns:a16="http://schemas.microsoft.com/office/drawing/2014/main" id="{7FA62158-9DA6-090C-C43A-3639D6D13F6C}"/>
              </a:ext>
            </a:extLst>
          </p:cNvPr>
          <p:cNvCxnSpPr>
            <a:cxnSpLocks/>
          </p:cNvCxnSpPr>
          <p:nvPr/>
        </p:nvCxnSpPr>
        <p:spPr>
          <a:xfrm rot="10800000" flipV="1">
            <a:off x="3567499" y="4224962"/>
            <a:ext cx="2218798" cy="488752"/>
          </a:xfrm>
          <a:prstGeom prst="bentConnector3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Connector: Elbow 138">
            <a:extLst>
              <a:ext uri="{FF2B5EF4-FFF2-40B4-BE49-F238E27FC236}">
                <a16:creationId xmlns:a16="http://schemas.microsoft.com/office/drawing/2014/main" id="{7AAD247D-4C02-91B1-63A9-010C2A481BC5}"/>
              </a:ext>
            </a:extLst>
          </p:cNvPr>
          <p:cNvCxnSpPr>
            <a:cxnSpLocks/>
          </p:cNvCxnSpPr>
          <p:nvPr/>
        </p:nvCxnSpPr>
        <p:spPr>
          <a:xfrm rot="5400000">
            <a:off x="6901242" y="2477719"/>
            <a:ext cx="1117075" cy="914400"/>
          </a:xfrm>
          <a:prstGeom prst="bentConnector3">
            <a:avLst>
              <a:gd name="adj1" fmla="val 50000"/>
            </a:avLst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0" name="Picture 159" descr="A yellow and white logo&#10;&#10;Description automatically generated">
            <a:extLst>
              <a:ext uri="{FF2B5EF4-FFF2-40B4-BE49-F238E27FC236}">
                <a16:creationId xmlns:a16="http://schemas.microsoft.com/office/drawing/2014/main" id="{1DFD9A7A-B8C5-9EDF-70F5-8D208194DAC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850" y="4159442"/>
            <a:ext cx="1461294" cy="1461294"/>
          </a:xfrm>
          <a:prstGeom prst="rect">
            <a:avLst/>
          </a:prstGeom>
        </p:spPr>
      </p:pic>
      <p:sp>
        <p:nvSpPr>
          <p:cNvPr id="161" name="TextBox 160">
            <a:extLst>
              <a:ext uri="{FF2B5EF4-FFF2-40B4-BE49-F238E27FC236}">
                <a16:creationId xmlns:a16="http://schemas.microsoft.com/office/drawing/2014/main" id="{F984EEDC-D2D6-8E1F-5399-F4EE9E6A2E2A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5B137FE7-E9E7-CE2B-D40F-CB66A7F96697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" name="Picture 1" descr="A green circle with black text&#10;&#10;Description automatically generated">
            <a:extLst>
              <a:ext uri="{FF2B5EF4-FFF2-40B4-BE49-F238E27FC236}">
                <a16:creationId xmlns:a16="http://schemas.microsoft.com/office/drawing/2014/main" id="{CCAFA69F-95C0-0F46-31BB-9DA710AA1A7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095" y="4908140"/>
            <a:ext cx="1828800" cy="1824797"/>
          </a:xfrm>
          <a:prstGeom prst="rect">
            <a:avLst/>
          </a:prstGeom>
        </p:spPr>
      </p:pic>
      <p:pic>
        <p:nvPicPr>
          <p:cNvPr id="3" name="Picture 2" descr="A blue circle with white letters and a letter v&#10;&#10;Description automatically generated">
            <a:extLst>
              <a:ext uri="{FF2B5EF4-FFF2-40B4-BE49-F238E27FC236}">
                <a16:creationId xmlns:a16="http://schemas.microsoft.com/office/drawing/2014/main" id="{4C198EC3-6268-5133-EFDB-025A1EACDCC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01" y="5090711"/>
            <a:ext cx="1463040" cy="145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0515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>
            <a:extLst>
              <a:ext uri="{FF2B5EF4-FFF2-40B4-BE49-F238E27FC236}">
                <a16:creationId xmlns:a16="http://schemas.microsoft.com/office/drawing/2014/main" id="{6366A919-B0D8-0C75-6F4F-3E03D9296985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CHAMPIONING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6EC3C3-429D-BE60-234D-C1FA5B005667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Textbook Affordability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!!TextBox 10">
            <a:extLst>
              <a:ext uri="{FF2B5EF4-FFF2-40B4-BE49-F238E27FC236}">
                <a16:creationId xmlns:a16="http://schemas.microsoft.com/office/drawing/2014/main" id="{901CBB23-E960-DC32-ED3E-B499E7172AF8}"/>
              </a:ext>
            </a:extLst>
          </p:cNvPr>
          <p:cNvSpPr txBox="1"/>
          <p:nvPr/>
        </p:nvSpPr>
        <p:spPr>
          <a:xfrm>
            <a:off x="1440081" y="1156187"/>
            <a:ext cx="2019396" cy="830997"/>
          </a:xfrm>
          <a:prstGeom prst="rect">
            <a:avLst/>
          </a:prstGeom>
          <a:solidFill>
            <a:srgbClr val="7C1F5D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Faculty Champions</a:t>
            </a:r>
          </a:p>
        </p:txBody>
      </p:sp>
      <p:sp>
        <p:nvSpPr>
          <p:cNvPr id="58" name="!!TextBox 9">
            <a:extLst>
              <a:ext uri="{FF2B5EF4-FFF2-40B4-BE49-F238E27FC236}">
                <a16:creationId xmlns:a16="http://schemas.microsoft.com/office/drawing/2014/main" id="{F9B8D546-14A3-815F-164E-C56AC2DB02B9}"/>
              </a:ext>
            </a:extLst>
          </p:cNvPr>
          <p:cNvSpPr txBox="1"/>
          <p:nvPr/>
        </p:nvSpPr>
        <p:spPr>
          <a:xfrm>
            <a:off x="3747599" y="1161989"/>
            <a:ext cx="762378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 Students need you!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you champion the cause to make college affordable?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L-Shape 13">
            <a:extLst>
              <a:ext uri="{FF2B5EF4-FFF2-40B4-BE49-F238E27FC236}">
                <a16:creationId xmlns:a16="http://schemas.microsoft.com/office/drawing/2014/main" id="{823118EC-0F49-2CEF-5B25-5A9D5592C223}"/>
              </a:ext>
            </a:extLst>
          </p:cNvPr>
          <p:cNvSpPr/>
          <p:nvPr/>
        </p:nvSpPr>
        <p:spPr>
          <a:xfrm rot="5400000">
            <a:off x="922612" y="4610192"/>
            <a:ext cx="1239159" cy="2061933"/>
          </a:xfrm>
          <a:prstGeom prst="corner">
            <a:avLst>
              <a:gd name="adj1" fmla="val 16120"/>
              <a:gd name="adj2" fmla="val 16110"/>
            </a:avLst>
          </a:prstGeom>
          <a:solidFill>
            <a:srgbClr val="FCB525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58452DB-C270-9D5D-496F-F72B6079CCDB}"/>
              </a:ext>
            </a:extLst>
          </p:cNvPr>
          <p:cNvGrpSpPr/>
          <p:nvPr/>
        </p:nvGrpSpPr>
        <p:grpSpPr>
          <a:xfrm>
            <a:off x="715765" y="5226265"/>
            <a:ext cx="1861525" cy="1631735"/>
            <a:chOff x="205407" y="5050523"/>
            <a:chExt cx="1861525" cy="163173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AE96054-454F-9FDA-1133-E5A1FBBFB01C}"/>
                </a:ext>
              </a:extLst>
            </p:cNvPr>
            <p:cNvSpPr/>
            <p:nvPr/>
          </p:nvSpPr>
          <p:spPr>
            <a:xfrm>
              <a:off x="205407" y="5050523"/>
              <a:ext cx="1861525" cy="163173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7B4E806-2D39-1D64-7275-B61D142D1FC9}"/>
                </a:ext>
              </a:extLst>
            </p:cNvPr>
            <p:cNvSpPr txBox="1"/>
            <p:nvPr/>
          </p:nvSpPr>
          <p:spPr>
            <a:xfrm>
              <a:off x="205407" y="5050523"/>
              <a:ext cx="1861525" cy="16317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SzPts val="1000"/>
                <a:buNone/>
              </a:pPr>
              <a:r>
                <a:rPr lang="en-US" sz="1800" kern="12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MORE DIGITAL VERSIONS</a:t>
              </a:r>
              <a:endParaRPr lang="en-US" sz="1800" kern="1200" dirty="0"/>
            </a:p>
          </p:txBody>
        </p:sp>
      </p:grpSp>
      <p:sp>
        <p:nvSpPr>
          <p:cNvPr id="20" name="L-Shape 19">
            <a:extLst>
              <a:ext uri="{FF2B5EF4-FFF2-40B4-BE49-F238E27FC236}">
                <a16:creationId xmlns:a16="http://schemas.microsoft.com/office/drawing/2014/main" id="{0AED78B5-231D-DC56-587E-0D53B7B3CDCD}"/>
              </a:ext>
            </a:extLst>
          </p:cNvPr>
          <p:cNvSpPr/>
          <p:nvPr/>
        </p:nvSpPr>
        <p:spPr>
          <a:xfrm rot="5400000">
            <a:off x="3201482" y="3997709"/>
            <a:ext cx="1239159" cy="206193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09C5406-58BD-0BAB-D462-226E09B5365B}"/>
              </a:ext>
            </a:extLst>
          </p:cNvPr>
          <p:cNvGrpSpPr/>
          <p:nvPr/>
        </p:nvGrpSpPr>
        <p:grpSpPr>
          <a:xfrm>
            <a:off x="2994636" y="4613783"/>
            <a:ext cx="1861525" cy="1631735"/>
            <a:chOff x="2484278" y="4486615"/>
            <a:chExt cx="1861525" cy="1631735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665B0F6-39B1-8136-258A-234AB8230461}"/>
                </a:ext>
              </a:extLst>
            </p:cNvPr>
            <p:cNvSpPr/>
            <p:nvPr/>
          </p:nvSpPr>
          <p:spPr>
            <a:xfrm>
              <a:off x="2484278" y="4486615"/>
              <a:ext cx="1861525" cy="163173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C037B09-E445-8DE1-E719-45495EFF2D91}"/>
                </a:ext>
              </a:extLst>
            </p:cNvPr>
            <p:cNvSpPr txBox="1"/>
            <p:nvPr/>
          </p:nvSpPr>
          <p:spPr>
            <a:xfrm>
              <a:off x="2484278" y="4486615"/>
              <a:ext cx="1861525" cy="16317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SzPts val="1000"/>
                <a:buNone/>
              </a:pPr>
              <a:r>
                <a:rPr lang="en-US" sz="1800" kern="12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LESS “REQUIRED” MATERIALS PER CLASS</a:t>
              </a:r>
              <a:endParaRPr lang="en-US" sz="1800" kern="1200" dirty="0"/>
            </a:p>
          </p:txBody>
        </p:sp>
      </p:grpSp>
      <p:sp>
        <p:nvSpPr>
          <p:cNvPr id="44" name="L-Shape 43">
            <a:extLst>
              <a:ext uri="{FF2B5EF4-FFF2-40B4-BE49-F238E27FC236}">
                <a16:creationId xmlns:a16="http://schemas.microsoft.com/office/drawing/2014/main" id="{163EBB5C-A8BC-24ED-16DD-57D44C723283}"/>
              </a:ext>
            </a:extLst>
          </p:cNvPr>
          <p:cNvSpPr/>
          <p:nvPr/>
        </p:nvSpPr>
        <p:spPr>
          <a:xfrm rot="5400000">
            <a:off x="5463108" y="3537087"/>
            <a:ext cx="1239159" cy="2061933"/>
          </a:xfrm>
          <a:prstGeom prst="corner">
            <a:avLst>
              <a:gd name="adj1" fmla="val 16120"/>
              <a:gd name="adj2" fmla="val 16110"/>
            </a:avLst>
          </a:prstGeom>
          <a:solidFill>
            <a:srgbClr val="7C1F5D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6A4C6A1-E737-F3C4-8740-8A1F41118C65}"/>
              </a:ext>
            </a:extLst>
          </p:cNvPr>
          <p:cNvGrpSpPr/>
          <p:nvPr/>
        </p:nvGrpSpPr>
        <p:grpSpPr>
          <a:xfrm>
            <a:off x="5256261" y="4153161"/>
            <a:ext cx="1861525" cy="1631735"/>
            <a:chOff x="4763148" y="3922706"/>
            <a:chExt cx="1861525" cy="1631735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8392A6D-3354-56C0-DA7E-F764D627D699}"/>
                </a:ext>
              </a:extLst>
            </p:cNvPr>
            <p:cNvSpPr/>
            <p:nvPr/>
          </p:nvSpPr>
          <p:spPr>
            <a:xfrm>
              <a:off x="4763148" y="3922706"/>
              <a:ext cx="1861525" cy="163173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CB818BA-2FF1-E71B-A0F6-062E866C56DB}"/>
                </a:ext>
              </a:extLst>
            </p:cNvPr>
            <p:cNvSpPr txBox="1"/>
            <p:nvPr/>
          </p:nvSpPr>
          <p:spPr>
            <a:xfrm>
              <a:off x="4763148" y="3922706"/>
              <a:ext cx="1861525" cy="16317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SzPts val="1000"/>
                <a:buNone/>
              </a:pPr>
              <a:r>
                <a:rPr lang="en-US" sz="1800" kern="12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MORE ONLINE EDUCATIONAL RESOURCES</a:t>
              </a:r>
              <a:endParaRPr lang="en-US" sz="1800" kern="1200" dirty="0"/>
            </a:p>
          </p:txBody>
        </p:sp>
      </p:grpSp>
      <p:sp>
        <p:nvSpPr>
          <p:cNvPr id="51" name="L-Shape 50">
            <a:extLst>
              <a:ext uri="{FF2B5EF4-FFF2-40B4-BE49-F238E27FC236}">
                <a16:creationId xmlns:a16="http://schemas.microsoft.com/office/drawing/2014/main" id="{AD4D2045-9743-6271-651D-DAE73C22DCA5}"/>
              </a:ext>
            </a:extLst>
          </p:cNvPr>
          <p:cNvSpPr/>
          <p:nvPr/>
        </p:nvSpPr>
        <p:spPr>
          <a:xfrm rot="5400000">
            <a:off x="7707255" y="3038106"/>
            <a:ext cx="1239159" cy="2061933"/>
          </a:xfrm>
          <a:prstGeom prst="corner">
            <a:avLst>
              <a:gd name="adj1" fmla="val 16120"/>
              <a:gd name="adj2" fmla="val 16110"/>
            </a:avLst>
          </a:prstGeom>
          <a:solidFill>
            <a:srgbClr val="0854A1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AD3B76BE-0852-7549-6122-0CEFA4948663}"/>
              </a:ext>
            </a:extLst>
          </p:cNvPr>
          <p:cNvGrpSpPr/>
          <p:nvPr/>
        </p:nvGrpSpPr>
        <p:grpSpPr>
          <a:xfrm>
            <a:off x="7500409" y="3654180"/>
            <a:ext cx="1861525" cy="1631735"/>
            <a:chOff x="7042019" y="3358797"/>
            <a:chExt cx="1861525" cy="1631735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0CBE82C-EF7C-D4ED-A442-DA9A3EF9E37B}"/>
                </a:ext>
              </a:extLst>
            </p:cNvPr>
            <p:cNvSpPr/>
            <p:nvPr/>
          </p:nvSpPr>
          <p:spPr>
            <a:xfrm>
              <a:off x="7042019" y="3358797"/>
              <a:ext cx="1861525" cy="163173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2938457-21C2-99D7-872F-18D9C84BA88A}"/>
                </a:ext>
              </a:extLst>
            </p:cNvPr>
            <p:cNvSpPr txBox="1"/>
            <p:nvPr/>
          </p:nvSpPr>
          <p:spPr>
            <a:xfrm>
              <a:off x="7042019" y="3358797"/>
              <a:ext cx="1861525" cy="16317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SzPts val="1000"/>
                <a:buNone/>
              </a:pPr>
              <a:r>
                <a:rPr lang="en-US" sz="1800" kern="12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SHORTER PUBLISHER/ BOOKS WEBSITE ACCESS</a:t>
              </a:r>
              <a:endParaRPr lang="en-US" sz="1800" kern="1200" dirty="0"/>
            </a:p>
          </p:txBody>
        </p:sp>
      </p:grpSp>
      <p:sp>
        <p:nvSpPr>
          <p:cNvPr id="56" name="L-Shape 55">
            <a:extLst>
              <a:ext uri="{FF2B5EF4-FFF2-40B4-BE49-F238E27FC236}">
                <a16:creationId xmlns:a16="http://schemas.microsoft.com/office/drawing/2014/main" id="{0C8B5F1B-1344-5A8E-BB73-049B4AC3FA61}"/>
              </a:ext>
            </a:extLst>
          </p:cNvPr>
          <p:cNvSpPr/>
          <p:nvPr/>
        </p:nvSpPr>
        <p:spPr>
          <a:xfrm rot="5400000">
            <a:off x="9971134" y="2492485"/>
            <a:ext cx="1239159" cy="2061933"/>
          </a:xfrm>
          <a:prstGeom prst="corner">
            <a:avLst>
              <a:gd name="adj1" fmla="val 16120"/>
              <a:gd name="adj2" fmla="val 16110"/>
            </a:avLst>
          </a:prstGeom>
          <a:solidFill>
            <a:srgbClr val="0E8D3D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933EF51-4766-C4C3-6FB8-35BFFED671B0}"/>
              </a:ext>
            </a:extLst>
          </p:cNvPr>
          <p:cNvGrpSpPr/>
          <p:nvPr/>
        </p:nvGrpSpPr>
        <p:grpSpPr>
          <a:xfrm>
            <a:off x="9751862" y="3108558"/>
            <a:ext cx="1886376" cy="1631735"/>
            <a:chOff x="9308464" y="2794888"/>
            <a:chExt cx="1886376" cy="1631735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70A1A847-B595-433A-30A2-BF91626C3D18}"/>
                </a:ext>
              </a:extLst>
            </p:cNvPr>
            <p:cNvSpPr/>
            <p:nvPr/>
          </p:nvSpPr>
          <p:spPr>
            <a:xfrm>
              <a:off x="9308464" y="2794888"/>
              <a:ext cx="1886376" cy="163173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AD7D5D1-08F7-A9E0-984D-4868570DB124}"/>
                </a:ext>
              </a:extLst>
            </p:cNvPr>
            <p:cNvSpPr txBox="1"/>
            <p:nvPr/>
          </p:nvSpPr>
          <p:spPr>
            <a:xfrm>
              <a:off x="9308464" y="2794888"/>
              <a:ext cx="1886376" cy="16317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SzPts val="1000"/>
                <a:buNone/>
              </a:pPr>
              <a:r>
                <a:rPr lang="en-US" sz="1800" kern="12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CHEAPER TEXTBOOKS</a:t>
              </a:r>
              <a:endParaRPr lang="en-US" sz="1800" kern="1200" dirty="0"/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51C40A58-AEBB-7F5E-9486-0C5912FF0BF8}"/>
              </a:ext>
            </a:extLst>
          </p:cNvPr>
          <p:cNvSpPr txBox="1"/>
          <p:nvPr/>
        </p:nvSpPr>
        <p:spPr>
          <a:xfrm>
            <a:off x="517411" y="7237541"/>
            <a:ext cx="2263879" cy="1737360"/>
          </a:xfrm>
          <a:prstGeom prst="rect">
            <a:avLst/>
          </a:prstGeom>
          <a:solidFill>
            <a:srgbClr val="FCB525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Moving from print versions to digital – currently at 60% but need to reach 75%.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22CD36E-3C77-7ABD-E546-04BC02B14509}"/>
              </a:ext>
            </a:extLst>
          </p:cNvPr>
          <p:cNvSpPr txBox="1"/>
          <p:nvPr/>
        </p:nvSpPr>
        <p:spPr>
          <a:xfrm>
            <a:off x="2763763" y="7237541"/>
            <a:ext cx="2263879" cy="1737360"/>
          </a:xfrm>
          <a:prstGeom prst="rect">
            <a:avLst/>
          </a:prstGeom>
          <a:solidFill>
            <a:srgbClr val="BFBFBF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Making “required” only those materials that are key to student success.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B6FCA7B-87FB-2F8C-8F32-7D379E20C8F0}"/>
              </a:ext>
            </a:extLst>
          </p:cNvPr>
          <p:cNvSpPr txBox="1"/>
          <p:nvPr/>
        </p:nvSpPr>
        <p:spPr>
          <a:xfrm>
            <a:off x="5034011" y="7237541"/>
            <a:ext cx="2263879" cy="1737360"/>
          </a:xfrm>
          <a:prstGeom prst="rect">
            <a:avLst/>
          </a:prstGeom>
          <a:solidFill>
            <a:srgbClr val="7C1F5D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Increasing Online Educational Resources (Follett has OER content available).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AA71EFF-9BDB-A84D-AD6A-66268B752310}"/>
              </a:ext>
            </a:extLst>
          </p:cNvPr>
          <p:cNvSpPr txBox="1"/>
          <p:nvPr/>
        </p:nvSpPr>
        <p:spPr>
          <a:xfrm>
            <a:off x="7278158" y="7237541"/>
            <a:ext cx="2263879" cy="1737360"/>
          </a:xfrm>
          <a:prstGeom prst="rect">
            <a:avLst/>
          </a:prstGeom>
          <a:solidFill>
            <a:srgbClr val="0854A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Limiting access length to publisher/books website to 6 or 12 months, maximum.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28E1512-8E6A-68A2-C5EF-9E7582CE4268}"/>
              </a:ext>
            </a:extLst>
          </p:cNvPr>
          <p:cNvSpPr txBox="1"/>
          <p:nvPr/>
        </p:nvSpPr>
        <p:spPr>
          <a:xfrm>
            <a:off x="9542037" y="7237541"/>
            <a:ext cx="2263879" cy="1737360"/>
          </a:xfrm>
          <a:prstGeom prst="rect">
            <a:avLst/>
          </a:prstGeom>
          <a:solidFill>
            <a:srgbClr val="0E8D3D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Selecting cheaper textbooks – the most expensive cost up to $560.</a:t>
            </a:r>
          </a:p>
        </p:txBody>
      </p:sp>
      <p:cxnSp>
        <p:nvCxnSpPr>
          <p:cNvPr id="79" name="!!Straight Connector 78">
            <a:extLst>
              <a:ext uri="{FF2B5EF4-FFF2-40B4-BE49-F238E27FC236}">
                <a16:creationId xmlns:a16="http://schemas.microsoft.com/office/drawing/2014/main" id="{B2390CB2-1321-07B3-017C-4EA0999EFB29}"/>
              </a:ext>
            </a:extLst>
          </p:cNvPr>
          <p:cNvCxnSpPr>
            <a:cxnSpLocks/>
          </p:cNvCxnSpPr>
          <p:nvPr/>
        </p:nvCxnSpPr>
        <p:spPr>
          <a:xfrm>
            <a:off x="4125811" y="1930468"/>
            <a:ext cx="6867363" cy="0"/>
          </a:xfrm>
          <a:prstGeom prst="line">
            <a:avLst/>
          </a:prstGeom>
          <a:ln w="57150">
            <a:solidFill>
              <a:srgbClr val="7C1F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E0E1B28E-B836-06DE-0F6E-34A563A41D79}"/>
              </a:ext>
            </a:extLst>
          </p:cNvPr>
          <p:cNvSpPr/>
          <p:nvPr/>
        </p:nvSpPr>
        <p:spPr>
          <a:xfrm rot="20766319">
            <a:off x="265575" y="941684"/>
            <a:ext cx="1334489" cy="1616583"/>
          </a:xfrm>
          <a:custGeom>
            <a:avLst/>
            <a:gdLst>
              <a:gd name="connsiteX0" fmla="*/ 652560 w 1189807"/>
              <a:gd name="connsiteY0" fmla="*/ 1208152 h 1210772"/>
              <a:gd name="connsiteX1" fmla="*/ 655180 w 1189807"/>
              <a:gd name="connsiteY1" fmla="*/ 1210773 h 1210772"/>
              <a:gd name="connsiteX2" fmla="*/ 657801 w 1189807"/>
              <a:gd name="connsiteY2" fmla="*/ 1210773 h 1210772"/>
              <a:gd name="connsiteX3" fmla="*/ 728560 w 1189807"/>
              <a:gd name="connsiteY3" fmla="*/ 1082358 h 1210772"/>
              <a:gd name="connsiteX4" fmla="*/ 909390 w 1189807"/>
              <a:gd name="connsiteY4" fmla="*/ 733802 h 1210772"/>
              <a:gd name="connsiteX5" fmla="*/ 893666 w 1189807"/>
              <a:gd name="connsiteY5" fmla="*/ 720698 h 1210772"/>
              <a:gd name="connsiteX6" fmla="*/ 841251 w 1189807"/>
              <a:gd name="connsiteY6" fmla="*/ 631594 h 1210772"/>
              <a:gd name="connsiteX7" fmla="*/ 788837 w 1189807"/>
              <a:gd name="connsiteY7" fmla="*/ 343314 h 1210772"/>
              <a:gd name="connsiteX8" fmla="*/ 870079 w 1189807"/>
              <a:gd name="connsiteY8" fmla="*/ 175588 h 1210772"/>
              <a:gd name="connsiteX9" fmla="*/ 1187187 w 1189807"/>
              <a:gd name="connsiteY9" fmla="*/ 5241 h 1210772"/>
              <a:gd name="connsiteX10" fmla="*/ 1189807 w 1189807"/>
              <a:gd name="connsiteY10" fmla="*/ 2621 h 1210772"/>
              <a:gd name="connsiteX11" fmla="*/ 1187187 w 1189807"/>
              <a:gd name="connsiteY11" fmla="*/ 0 h 1210772"/>
              <a:gd name="connsiteX12" fmla="*/ 1187187 w 1189807"/>
              <a:gd name="connsiteY12" fmla="*/ 0 h 1210772"/>
              <a:gd name="connsiteX13" fmla="*/ 917252 w 1189807"/>
              <a:gd name="connsiteY13" fmla="*/ 55035 h 1210772"/>
              <a:gd name="connsiteX14" fmla="*/ 0 w 1189807"/>
              <a:gd name="connsiteY14" fmla="*/ 335452 h 1210772"/>
              <a:gd name="connsiteX15" fmla="*/ 411453 w 1189807"/>
              <a:gd name="connsiteY15" fmla="*/ 872700 h 1210772"/>
              <a:gd name="connsiteX16" fmla="*/ 652560 w 1189807"/>
              <a:gd name="connsiteY16" fmla="*/ 1208152 h 121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89807" h="1210772">
                <a:moveTo>
                  <a:pt x="652560" y="1208152"/>
                </a:moveTo>
                <a:cubicBezTo>
                  <a:pt x="652560" y="1210773"/>
                  <a:pt x="655180" y="1210773"/>
                  <a:pt x="655180" y="1210773"/>
                </a:cubicBezTo>
                <a:cubicBezTo>
                  <a:pt x="655180" y="1210773"/>
                  <a:pt x="655180" y="1210773"/>
                  <a:pt x="657801" y="1210773"/>
                </a:cubicBezTo>
                <a:lnTo>
                  <a:pt x="728560" y="1082358"/>
                </a:lnTo>
                <a:lnTo>
                  <a:pt x="909390" y="733802"/>
                </a:lnTo>
                <a:lnTo>
                  <a:pt x="893666" y="720698"/>
                </a:lnTo>
                <a:cubicBezTo>
                  <a:pt x="867459" y="697112"/>
                  <a:pt x="849114" y="665663"/>
                  <a:pt x="841251" y="631594"/>
                </a:cubicBezTo>
                <a:lnTo>
                  <a:pt x="788837" y="343314"/>
                </a:lnTo>
                <a:cubicBezTo>
                  <a:pt x="775733" y="275176"/>
                  <a:pt x="809803" y="209658"/>
                  <a:pt x="870079" y="175588"/>
                </a:cubicBezTo>
                <a:lnTo>
                  <a:pt x="1187187" y="5241"/>
                </a:lnTo>
                <a:cubicBezTo>
                  <a:pt x="1189807" y="5241"/>
                  <a:pt x="1189807" y="2621"/>
                  <a:pt x="1189807" y="2621"/>
                </a:cubicBezTo>
                <a:lnTo>
                  <a:pt x="1187187" y="0"/>
                </a:lnTo>
                <a:lnTo>
                  <a:pt x="1187187" y="0"/>
                </a:lnTo>
                <a:cubicBezTo>
                  <a:pt x="1095461" y="7862"/>
                  <a:pt x="1006357" y="26207"/>
                  <a:pt x="917252" y="55035"/>
                </a:cubicBezTo>
                <a:lnTo>
                  <a:pt x="0" y="335452"/>
                </a:lnTo>
                <a:cubicBezTo>
                  <a:pt x="0" y="762630"/>
                  <a:pt x="220141" y="788837"/>
                  <a:pt x="411453" y="872700"/>
                </a:cubicBezTo>
                <a:cubicBezTo>
                  <a:pt x="566076" y="940839"/>
                  <a:pt x="628973" y="1079737"/>
                  <a:pt x="652560" y="1208152"/>
                </a:cubicBezTo>
                <a:close/>
              </a:path>
            </a:pathLst>
          </a:custGeom>
          <a:gradFill flip="none" rotWithShape="1">
            <a:gsLst>
              <a:gs pos="0">
                <a:srgbClr val="B92083"/>
              </a:gs>
              <a:gs pos="45000">
                <a:srgbClr val="FFFFFF"/>
              </a:gs>
              <a:gs pos="83000">
                <a:srgbClr val="30A4A7"/>
              </a:gs>
              <a:gs pos="100000">
                <a:srgbClr val="4A83C4"/>
              </a:gs>
            </a:gsLst>
            <a:lin ang="2700000" scaled="1"/>
            <a:tileRect/>
          </a:gradFill>
          <a:ln w="26194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3" name="!!Picture 63">
            <a:extLst>
              <a:ext uri="{FF2B5EF4-FFF2-40B4-BE49-F238E27FC236}">
                <a16:creationId xmlns:a16="http://schemas.microsoft.com/office/drawing/2014/main" id="{A401BD48-E054-2142-66AC-311BE9E0947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354990" flipH="1">
            <a:off x="-399996" y="223849"/>
            <a:ext cx="2665630" cy="2754625"/>
          </a:xfrm>
          <a:prstGeom prst="rect">
            <a:avLst/>
          </a:prstGeom>
        </p:spPr>
      </p:pic>
      <p:pic>
        <p:nvPicPr>
          <p:cNvPr id="84" name="Picture 83" descr="A purple sign with white text&#10;&#10;Description automatically generated">
            <a:extLst>
              <a:ext uri="{FF2B5EF4-FFF2-40B4-BE49-F238E27FC236}">
                <a16:creationId xmlns:a16="http://schemas.microsoft.com/office/drawing/2014/main" id="{B7754613-E9DD-B59A-5C47-3BCD8527E47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50"/>
          <a:stretch/>
        </p:blipFill>
        <p:spPr>
          <a:xfrm>
            <a:off x="1151959" y="1072655"/>
            <a:ext cx="326638" cy="32004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6380829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7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7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8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>
            <a:extLst>
              <a:ext uri="{FF2B5EF4-FFF2-40B4-BE49-F238E27FC236}">
                <a16:creationId xmlns:a16="http://schemas.microsoft.com/office/drawing/2014/main" id="{6366A919-B0D8-0C75-6F4F-3E03D9296985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CHAMPIONING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6EC3C3-429D-BE60-234D-C1FA5B005667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Textbook Affordability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!!TextBox 10">
            <a:extLst>
              <a:ext uri="{FF2B5EF4-FFF2-40B4-BE49-F238E27FC236}">
                <a16:creationId xmlns:a16="http://schemas.microsoft.com/office/drawing/2014/main" id="{901CBB23-E960-DC32-ED3E-B499E7172AF8}"/>
              </a:ext>
            </a:extLst>
          </p:cNvPr>
          <p:cNvSpPr txBox="1"/>
          <p:nvPr/>
        </p:nvSpPr>
        <p:spPr>
          <a:xfrm>
            <a:off x="1440081" y="1156187"/>
            <a:ext cx="2019396" cy="830997"/>
          </a:xfrm>
          <a:prstGeom prst="rect">
            <a:avLst/>
          </a:prstGeom>
          <a:solidFill>
            <a:srgbClr val="7C1F5D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Faculty Champions</a:t>
            </a:r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E719FF7C-5B26-CE32-26D0-5B2B62F97B77}"/>
              </a:ext>
            </a:extLst>
          </p:cNvPr>
          <p:cNvSpPr/>
          <p:nvPr/>
        </p:nvSpPr>
        <p:spPr>
          <a:xfrm rot="20766319">
            <a:off x="265575" y="941684"/>
            <a:ext cx="1334489" cy="1616583"/>
          </a:xfrm>
          <a:custGeom>
            <a:avLst/>
            <a:gdLst>
              <a:gd name="connsiteX0" fmla="*/ 652560 w 1189807"/>
              <a:gd name="connsiteY0" fmla="*/ 1208152 h 1210772"/>
              <a:gd name="connsiteX1" fmla="*/ 655180 w 1189807"/>
              <a:gd name="connsiteY1" fmla="*/ 1210773 h 1210772"/>
              <a:gd name="connsiteX2" fmla="*/ 657801 w 1189807"/>
              <a:gd name="connsiteY2" fmla="*/ 1210773 h 1210772"/>
              <a:gd name="connsiteX3" fmla="*/ 728560 w 1189807"/>
              <a:gd name="connsiteY3" fmla="*/ 1082358 h 1210772"/>
              <a:gd name="connsiteX4" fmla="*/ 909390 w 1189807"/>
              <a:gd name="connsiteY4" fmla="*/ 733802 h 1210772"/>
              <a:gd name="connsiteX5" fmla="*/ 893666 w 1189807"/>
              <a:gd name="connsiteY5" fmla="*/ 720698 h 1210772"/>
              <a:gd name="connsiteX6" fmla="*/ 841251 w 1189807"/>
              <a:gd name="connsiteY6" fmla="*/ 631594 h 1210772"/>
              <a:gd name="connsiteX7" fmla="*/ 788837 w 1189807"/>
              <a:gd name="connsiteY7" fmla="*/ 343314 h 1210772"/>
              <a:gd name="connsiteX8" fmla="*/ 870079 w 1189807"/>
              <a:gd name="connsiteY8" fmla="*/ 175588 h 1210772"/>
              <a:gd name="connsiteX9" fmla="*/ 1187187 w 1189807"/>
              <a:gd name="connsiteY9" fmla="*/ 5241 h 1210772"/>
              <a:gd name="connsiteX10" fmla="*/ 1189807 w 1189807"/>
              <a:gd name="connsiteY10" fmla="*/ 2621 h 1210772"/>
              <a:gd name="connsiteX11" fmla="*/ 1187187 w 1189807"/>
              <a:gd name="connsiteY11" fmla="*/ 0 h 1210772"/>
              <a:gd name="connsiteX12" fmla="*/ 1187187 w 1189807"/>
              <a:gd name="connsiteY12" fmla="*/ 0 h 1210772"/>
              <a:gd name="connsiteX13" fmla="*/ 917252 w 1189807"/>
              <a:gd name="connsiteY13" fmla="*/ 55035 h 1210772"/>
              <a:gd name="connsiteX14" fmla="*/ 0 w 1189807"/>
              <a:gd name="connsiteY14" fmla="*/ 335452 h 1210772"/>
              <a:gd name="connsiteX15" fmla="*/ 411453 w 1189807"/>
              <a:gd name="connsiteY15" fmla="*/ 872700 h 1210772"/>
              <a:gd name="connsiteX16" fmla="*/ 652560 w 1189807"/>
              <a:gd name="connsiteY16" fmla="*/ 1208152 h 121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89807" h="1210772">
                <a:moveTo>
                  <a:pt x="652560" y="1208152"/>
                </a:moveTo>
                <a:cubicBezTo>
                  <a:pt x="652560" y="1210773"/>
                  <a:pt x="655180" y="1210773"/>
                  <a:pt x="655180" y="1210773"/>
                </a:cubicBezTo>
                <a:cubicBezTo>
                  <a:pt x="655180" y="1210773"/>
                  <a:pt x="655180" y="1210773"/>
                  <a:pt x="657801" y="1210773"/>
                </a:cubicBezTo>
                <a:lnTo>
                  <a:pt x="728560" y="1082358"/>
                </a:lnTo>
                <a:lnTo>
                  <a:pt x="909390" y="733802"/>
                </a:lnTo>
                <a:lnTo>
                  <a:pt x="893666" y="720698"/>
                </a:lnTo>
                <a:cubicBezTo>
                  <a:pt x="867459" y="697112"/>
                  <a:pt x="849114" y="665663"/>
                  <a:pt x="841251" y="631594"/>
                </a:cubicBezTo>
                <a:lnTo>
                  <a:pt x="788837" y="343314"/>
                </a:lnTo>
                <a:cubicBezTo>
                  <a:pt x="775733" y="275176"/>
                  <a:pt x="809803" y="209658"/>
                  <a:pt x="870079" y="175588"/>
                </a:cubicBezTo>
                <a:lnTo>
                  <a:pt x="1187187" y="5241"/>
                </a:lnTo>
                <a:cubicBezTo>
                  <a:pt x="1189807" y="5241"/>
                  <a:pt x="1189807" y="2621"/>
                  <a:pt x="1189807" y="2621"/>
                </a:cubicBezTo>
                <a:lnTo>
                  <a:pt x="1187187" y="0"/>
                </a:lnTo>
                <a:lnTo>
                  <a:pt x="1187187" y="0"/>
                </a:lnTo>
                <a:cubicBezTo>
                  <a:pt x="1095461" y="7862"/>
                  <a:pt x="1006357" y="26207"/>
                  <a:pt x="917252" y="55035"/>
                </a:cubicBezTo>
                <a:lnTo>
                  <a:pt x="0" y="335452"/>
                </a:lnTo>
                <a:cubicBezTo>
                  <a:pt x="0" y="762630"/>
                  <a:pt x="220141" y="788837"/>
                  <a:pt x="411453" y="872700"/>
                </a:cubicBezTo>
                <a:cubicBezTo>
                  <a:pt x="566076" y="940839"/>
                  <a:pt x="628973" y="1079737"/>
                  <a:pt x="652560" y="1208152"/>
                </a:cubicBezTo>
                <a:close/>
              </a:path>
            </a:pathLst>
          </a:custGeom>
          <a:gradFill flip="none" rotWithShape="1">
            <a:gsLst>
              <a:gs pos="0">
                <a:srgbClr val="B92083"/>
              </a:gs>
              <a:gs pos="45000">
                <a:srgbClr val="FFFFFF"/>
              </a:gs>
              <a:gs pos="83000">
                <a:srgbClr val="30A4A7"/>
              </a:gs>
              <a:gs pos="100000">
                <a:srgbClr val="4A83C4"/>
              </a:gs>
            </a:gsLst>
            <a:lin ang="2700000" scaled="1"/>
            <a:tileRect/>
          </a:gradFill>
          <a:ln w="26194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5" name="!!Picture 63">
            <a:extLst>
              <a:ext uri="{FF2B5EF4-FFF2-40B4-BE49-F238E27FC236}">
                <a16:creationId xmlns:a16="http://schemas.microsoft.com/office/drawing/2014/main" id="{FE5C0F41-EED5-FCC6-E64B-D199744809D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354990" flipH="1">
            <a:off x="-399996" y="223849"/>
            <a:ext cx="2665630" cy="2754625"/>
          </a:xfrm>
          <a:prstGeom prst="rect">
            <a:avLst/>
          </a:prstGeom>
        </p:spPr>
      </p:pic>
      <p:pic>
        <p:nvPicPr>
          <p:cNvPr id="76" name="Picture 75" descr="A purple sign with white text&#10;&#10;Description automatically generated">
            <a:extLst>
              <a:ext uri="{FF2B5EF4-FFF2-40B4-BE49-F238E27FC236}">
                <a16:creationId xmlns:a16="http://schemas.microsoft.com/office/drawing/2014/main" id="{9716E7ED-99E4-A73F-6518-AABA80647B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50"/>
          <a:stretch/>
        </p:blipFill>
        <p:spPr>
          <a:xfrm>
            <a:off x="1151959" y="1072655"/>
            <a:ext cx="326638" cy="320040"/>
          </a:xfrm>
          <a:prstGeom prst="ellipse">
            <a:avLst/>
          </a:prstGeom>
        </p:spPr>
      </p:pic>
      <p:sp>
        <p:nvSpPr>
          <p:cNvPr id="2" name="L-Shape 1">
            <a:extLst>
              <a:ext uri="{FF2B5EF4-FFF2-40B4-BE49-F238E27FC236}">
                <a16:creationId xmlns:a16="http://schemas.microsoft.com/office/drawing/2014/main" id="{23F41D27-4691-72A8-130E-46A63C09B75F}"/>
              </a:ext>
            </a:extLst>
          </p:cNvPr>
          <p:cNvSpPr/>
          <p:nvPr/>
        </p:nvSpPr>
        <p:spPr>
          <a:xfrm rot="5400000">
            <a:off x="904902" y="2520364"/>
            <a:ext cx="1239159" cy="2061933"/>
          </a:xfrm>
          <a:prstGeom prst="corner">
            <a:avLst>
              <a:gd name="adj1" fmla="val 16120"/>
              <a:gd name="adj2" fmla="val 16110"/>
            </a:avLst>
          </a:prstGeom>
          <a:solidFill>
            <a:srgbClr val="FCB525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CCACC5C-64C0-B416-A3D2-B76F8ECE752D}"/>
              </a:ext>
            </a:extLst>
          </p:cNvPr>
          <p:cNvGrpSpPr/>
          <p:nvPr/>
        </p:nvGrpSpPr>
        <p:grpSpPr>
          <a:xfrm>
            <a:off x="721951" y="3136437"/>
            <a:ext cx="1861525" cy="1631735"/>
            <a:chOff x="205407" y="5050523"/>
            <a:chExt cx="1861525" cy="163173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42A9A02-9941-FE18-AE46-176549A4DDE8}"/>
                </a:ext>
              </a:extLst>
            </p:cNvPr>
            <p:cNvSpPr/>
            <p:nvPr/>
          </p:nvSpPr>
          <p:spPr>
            <a:xfrm>
              <a:off x="205407" y="5050523"/>
              <a:ext cx="1861525" cy="163173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1A91092-EFDC-AA1B-2F14-7ED60364EC86}"/>
                </a:ext>
              </a:extLst>
            </p:cNvPr>
            <p:cNvSpPr txBox="1"/>
            <p:nvPr/>
          </p:nvSpPr>
          <p:spPr>
            <a:xfrm>
              <a:off x="205407" y="5050523"/>
              <a:ext cx="1861525" cy="16317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SzPts val="1000"/>
                <a:buNone/>
              </a:pPr>
              <a:r>
                <a:rPr lang="en-US" sz="1800" kern="12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MORE DIGITAL VERSIONS</a:t>
              </a:r>
              <a:endParaRPr lang="en-US" sz="1800" kern="1200" dirty="0"/>
            </a:p>
          </p:txBody>
        </p:sp>
      </p:grpSp>
      <p:sp>
        <p:nvSpPr>
          <p:cNvPr id="6" name="L-Shape 5">
            <a:extLst>
              <a:ext uri="{FF2B5EF4-FFF2-40B4-BE49-F238E27FC236}">
                <a16:creationId xmlns:a16="http://schemas.microsoft.com/office/drawing/2014/main" id="{67B015BD-DAF1-3E1C-8361-FD9D05754826}"/>
              </a:ext>
            </a:extLst>
          </p:cNvPr>
          <p:cNvSpPr/>
          <p:nvPr/>
        </p:nvSpPr>
        <p:spPr>
          <a:xfrm rot="5400000">
            <a:off x="3183772" y="2520364"/>
            <a:ext cx="1239159" cy="206193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F7A4D99-7FDE-E10C-563B-7C5EB68B9438}"/>
              </a:ext>
            </a:extLst>
          </p:cNvPr>
          <p:cNvGrpSpPr/>
          <p:nvPr/>
        </p:nvGrpSpPr>
        <p:grpSpPr>
          <a:xfrm>
            <a:off x="2976926" y="3136438"/>
            <a:ext cx="1861525" cy="1631735"/>
            <a:chOff x="2484278" y="4486615"/>
            <a:chExt cx="1861525" cy="163173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425D860-506C-6974-0CF3-8F66A4318754}"/>
                </a:ext>
              </a:extLst>
            </p:cNvPr>
            <p:cNvSpPr/>
            <p:nvPr/>
          </p:nvSpPr>
          <p:spPr>
            <a:xfrm>
              <a:off x="2484278" y="4486615"/>
              <a:ext cx="1861525" cy="163173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05D20C3-6C1A-1DDD-53D8-23A78987EC5C}"/>
                </a:ext>
              </a:extLst>
            </p:cNvPr>
            <p:cNvSpPr txBox="1"/>
            <p:nvPr/>
          </p:nvSpPr>
          <p:spPr>
            <a:xfrm>
              <a:off x="2484278" y="4486615"/>
              <a:ext cx="1861525" cy="16317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SzPts val="1000"/>
                <a:buNone/>
              </a:pPr>
              <a:r>
                <a:rPr lang="en-US" sz="1800" kern="12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LESS “REQUIRED” MATERIALS PER CLASS</a:t>
              </a:r>
              <a:endParaRPr lang="en-US" sz="1800" kern="1200" dirty="0"/>
            </a:p>
          </p:txBody>
        </p:sp>
      </p:grpSp>
      <p:sp>
        <p:nvSpPr>
          <p:cNvPr id="10" name="L-Shape 9">
            <a:extLst>
              <a:ext uri="{FF2B5EF4-FFF2-40B4-BE49-F238E27FC236}">
                <a16:creationId xmlns:a16="http://schemas.microsoft.com/office/drawing/2014/main" id="{691DE5C8-F06A-E71E-5E52-FA42F9B7779E}"/>
              </a:ext>
            </a:extLst>
          </p:cNvPr>
          <p:cNvSpPr/>
          <p:nvPr/>
        </p:nvSpPr>
        <p:spPr>
          <a:xfrm rot="5400000">
            <a:off x="5445398" y="2520364"/>
            <a:ext cx="1239159" cy="2061933"/>
          </a:xfrm>
          <a:prstGeom prst="corner">
            <a:avLst>
              <a:gd name="adj1" fmla="val 16120"/>
              <a:gd name="adj2" fmla="val 16110"/>
            </a:avLst>
          </a:prstGeom>
          <a:solidFill>
            <a:srgbClr val="7C1F5D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B824B1A-F75B-0598-922B-F81D2A041141}"/>
              </a:ext>
            </a:extLst>
          </p:cNvPr>
          <p:cNvGrpSpPr/>
          <p:nvPr/>
        </p:nvGrpSpPr>
        <p:grpSpPr>
          <a:xfrm>
            <a:off x="5238551" y="3136438"/>
            <a:ext cx="1861525" cy="1631735"/>
            <a:chOff x="4763148" y="3922706"/>
            <a:chExt cx="1861525" cy="163173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DEAD796-909B-3793-FE19-96A21A669AAE}"/>
                </a:ext>
              </a:extLst>
            </p:cNvPr>
            <p:cNvSpPr/>
            <p:nvPr/>
          </p:nvSpPr>
          <p:spPr>
            <a:xfrm>
              <a:off x="4763148" y="3922706"/>
              <a:ext cx="1861525" cy="163173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D646525-1E87-218B-5E7D-B0B945268E8C}"/>
                </a:ext>
              </a:extLst>
            </p:cNvPr>
            <p:cNvSpPr txBox="1"/>
            <p:nvPr/>
          </p:nvSpPr>
          <p:spPr>
            <a:xfrm>
              <a:off x="4763148" y="3922706"/>
              <a:ext cx="1861525" cy="16317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SzPts val="1000"/>
                <a:buNone/>
              </a:pPr>
              <a:r>
                <a:rPr lang="en-US" sz="1800" kern="12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MORE ONLINE EDUCATIONAL RESOURCES</a:t>
              </a:r>
              <a:endParaRPr lang="en-US" sz="1800" kern="1200" dirty="0"/>
            </a:p>
          </p:txBody>
        </p:sp>
      </p:grpSp>
      <p:sp>
        <p:nvSpPr>
          <p:cNvPr id="15" name="L-Shape 14">
            <a:extLst>
              <a:ext uri="{FF2B5EF4-FFF2-40B4-BE49-F238E27FC236}">
                <a16:creationId xmlns:a16="http://schemas.microsoft.com/office/drawing/2014/main" id="{07B90197-275D-BC88-3C69-EF3C03D4A9D8}"/>
              </a:ext>
            </a:extLst>
          </p:cNvPr>
          <p:cNvSpPr/>
          <p:nvPr/>
        </p:nvSpPr>
        <p:spPr>
          <a:xfrm rot="5400000">
            <a:off x="7689545" y="2520364"/>
            <a:ext cx="1239159" cy="2061933"/>
          </a:xfrm>
          <a:prstGeom prst="corner">
            <a:avLst>
              <a:gd name="adj1" fmla="val 16120"/>
              <a:gd name="adj2" fmla="val 16110"/>
            </a:avLst>
          </a:prstGeom>
          <a:solidFill>
            <a:srgbClr val="0854A1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066C220-4D82-BE77-BF0D-43C54C2C9D31}"/>
              </a:ext>
            </a:extLst>
          </p:cNvPr>
          <p:cNvGrpSpPr/>
          <p:nvPr/>
        </p:nvGrpSpPr>
        <p:grpSpPr>
          <a:xfrm>
            <a:off x="7482699" y="3136438"/>
            <a:ext cx="1910118" cy="1631735"/>
            <a:chOff x="7042019" y="3358797"/>
            <a:chExt cx="1910118" cy="163173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DD87306-0A34-DB8C-E92D-269CE3209F29}"/>
                </a:ext>
              </a:extLst>
            </p:cNvPr>
            <p:cNvSpPr/>
            <p:nvPr/>
          </p:nvSpPr>
          <p:spPr>
            <a:xfrm>
              <a:off x="7042019" y="3358797"/>
              <a:ext cx="1861525" cy="163173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E354985-FDBE-9F48-1881-14925990E1E7}"/>
                </a:ext>
              </a:extLst>
            </p:cNvPr>
            <p:cNvSpPr txBox="1"/>
            <p:nvPr/>
          </p:nvSpPr>
          <p:spPr>
            <a:xfrm>
              <a:off x="7042019" y="3358797"/>
              <a:ext cx="1910118" cy="16317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SzPts val="1000"/>
                <a:buNone/>
              </a:pPr>
              <a:r>
                <a:rPr lang="en-US" sz="1800" kern="12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SHORTER PUBLISHER/ BOOKS WEBSITE ACCESS</a:t>
              </a:r>
              <a:endParaRPr lang="en-US" sz="1800" kern="1200" dirty="0"/>
            </a:p>
          </p:txBody>
        </p:sp>
      </p:grpSp>
      <p:sp>
        <p:nvSpPr>
          <p:cNvPr id="24" name="L-Shape 23">
            <a:extLst>
              <a:ext uri="{FF2B5EF4-FFF2-40B4-BE49-F238E27FC236}">
                <a16:creationId xmlns:a16="http://schemas.microsoft.com/office/drawing/2014/main" id="{A7414BA7-9838-F4EA-4F91-18FF509C991F}"/>
              </a:ext>
            </a:extLst>
          </p:cNvPr>
          <p:cNvSpPr/>
          <p:nvPr/>
        </p:nvSpPr>
        <p:spPr>
          <a:xfrm rot="5400000">
            <a:off x="9953424" y="2520364"/>
            <a:ext cx="1239159" cy="2061933"/>
          </a:xfrm>
          <a:prstGeom prst="corner">
            <a:avLst>
              <a:gd name="adj1" fmla="val 16120"/>
              <a:gd name="adj2" fmla="val 16110"/>
            </a:avLst>
          </a:prstGeom>
          <a:solidFill>
            <a:srgbClr val="0E8D3D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CA18128-8795-E5E2-96D9-E5C2BC223A6D}"/>
              </a:ext>
            </a:extLst>
          </p:cNvPr>
          <p:cNvGrpSpPr/>
          <p:nvPr/>
        </p:nvGrpSpPr>
        <p:grpSpPr>
          <a:xfrm>
            <a:off x="9734152" y="3136437"/>
            <a:ext cx="1886376" cy="1631735"/>
            <a:chOff x="9308464" y="2794888"/>
            <a:chExt cx="1886376" cy="1631735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6B3B24B-812A-3FA1-4BC7-12907F3CE334}"/>
                </a:ext>
              </a:extLst>
            </p:cNvPr>
            <p:cNvSpPr/>
            <p:nvPr/>
          </p:nvSpPr>
          <p:spPr>
            <a:xfrm>
              <a:off x="9308464" y="2794888"/>
              <a:ext cx="1886376" cy="163173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438DA68-1404-09FA-2249-85F76992645C}"/>
                </a:ext>
              </a:extLst>
            </p:cNvPr>
            <p:cNvSpPr txBox="1"/>
            <p:nvPr/>
          </p:nvSpPr>
          <p:spPr>
            <a:xfrm>
              <a:off x="9308464" y="2794888"/>
              <a:ext cx="1886376" cy="16317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SzPts val="1000"/>
                <a:buNone/>
              </a:pPr>
              <a:r>
                <a:rPr lang="en-US" sz="1800" kern="1200" dirty="0">
                  <a:latin typeface="Arial" panose="020B0604020202020204" pitchFamily="34" charset="0"/>
                  <a:ea typeface="Aptos" panose="020B0004020202020204" pitchFamily="34" charset="0"/>
                  <a:cs typeface="Arial" panose="020B0604020202020204" pitchFamily="34" charset="0"/>
                </a:rPr>
                <a:t>CHEAPER TEXTBOOKS</a:t>
              </a:r>
              <a:endParaRPr lang="en-US" sz="1800" kern="1200"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E22E76A2-A404-664D-9019-2AC43F151F9B}"/>
              </a:ext>
            </a:extLst>
          </p:cNvPr>
          <p:cNvSpPr txBox="1"/>
          <p:nvPr/>
        </p:nvSpPr>
        <p:spPr>
          <a:xfrm>
            <a:off x="517411" y="4584400"/>
            <a:ext cx="2263879" cy="1737360"/>
          </a:xfrm>
          <a:prstGeom prst="rect">
            <a:avLst/>
          </a:prstGeom>
          <a:solidFill>
            <a:srgbClr val="FCB525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Moving from print versions to digital – currently at 60% but need to reach 75%.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36BF73-DD37-75E3-B052-A079696125DB}"/>
              </a:ext>
            </a:extLst>
          </p:cNvPr>
          <p:cNvSpPr txBox="1"/>
          <p:nvPr/>
        </p:nvSpPr>
        <p:spPr>
          <a:xfrm>
            <a:off x="2763763" y="4584400"/>
            <a:ext cx="2263879" cy="1737360"/>
          </a:xfrm>
          <a:prstGeom prst="rect">
            <a:avLst/>
          </a:prstGeom>
          <a:solidFill>
            <a:srgbClr val="BFBFBF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Making “required” only those materials that are key to student success.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11555CE-6DB3-8A92-5FB5-00B966260E16}"/>
              </a:ext>
            </a:extLst>
          </p:cNvPr>
          <p:cNvSpPr txBox="1"/>
          <p:nvPr/>
        </p:nvSpPr>
        <p:spPr>
          <a:xfrm>
            <a:off x="5034011" y="4584400"/>
            <a:ext cx="2263879" cy="1737360"/>
          </a:xfrm>
          <a:prstGeom prst="rect">
            <a:avLst/>
          </a:prstGeom>
          <a:solidFill>
            <a:srgbClr val="7C1F5D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Increasing Online Educational Resources (Follett has OER content available).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D3CE07-DAC8-2193-A987-95DEC2F84E23}"/>
              </a:ext>
            </a:extLst>
          </p:cNvPr>
          <p:cNvSpPr txBox="1"/>
          <p:nvPr/>
        </p:nvSpPr>
        <p:spPr>
          <a:xfrm>
            <a:off x="7278158" y="4584400"/>
            <a:ext cx="2263879" cy="1737360"/>
          </a:xfrm>
          <a:prstGeom prst="rect">
            <a:avLst/>
          </a:prstGeom>
          <a:solidFill>
            <a:srgbClr val="0854A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Limiting access length to publisher/books website to 6 or 12 months, maximum.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3A5B446-8537-7AC7-E32D-2BB198CEF229}"/>
              </a:ext>
            </a:extLst>
          </p:cNvPr>
          <p:cNvSpPr txBox="1"/>
          <p:nvPr/>
        </p:nvSpPr>
        <p:spPr>
          <a:xfrm>
            <a:off x="9542037" y="4584400"/>
            <a:ext cx="2263879" cy="1737360"/>
          </a:xfrm>
          <a:prstGeom prst="rect">
            <a:avLst/>
          </a:prstGeom>
          <a:solidFill>
            <a:srgbClr val="0E8D3D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Selecting cheaper textbooks – the most expensive cost up to $560.</a:t>
            </a:r>
          </a:p>
        </p:txBody>
      </p:sp>
      <p:sp>
        <p:nvSpPr>
          <p:cNvPr id="37" name="!!TextBox 9">
            <a:extLst>
              <a:ext uri="{FF2B5EF4-FFF2-40B4-BE49-F238E27FC236}">
                <a16:creationId xmlns:a16="http://schemas.microsoft.com/office/drawing/2014/main" id="{39067426-90FB-18A6-1708-43435EF5D7DD}"/>
              </a:ext>
            </a:extLst>
          </p:cNvPr>
          <p:cNvSpPr txBox="1"/>
          <p:nvPr/>
        </p:nvSpPr>
        <p:spPr>
          <a:xfrm>
            <a:off x="3747599" y="1161989"/>
            <a:ext cx="762378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 Students need you!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you champion the cause to make college affordable?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8" name="!!Straight Connector 78">
            <a:extLst>
              <a:ext uri="{FF2B5EF4-FFF2-40B4-BE49-F238E27FC236}">
                <a16:creationId xmlns:a16="http://schemas.microsoft.com/office/drawing/2014/main" id="{991F785C-DBB8-4BF5-E4FC-09F9DF9972C8}"/>
              </a:ext>
            </a:extLst>
          </p:cNvPr>
          <p:cNvCxnSpPr>
            <a:cxnSpLocks/>
          </p:cNvCxnSpPr>
          <p:nvPr/>
        </p:nvCxnSpPr>
        <p:spPr>
          <a:xfrm>
            <a:off x="4125811" y="1930468"/>
            <a:ext cx="6867363" cy="0"/>
          </a:xfrm>
          <a:prstGeom prst="line">
            <a:avLst/>
          </a:prstGeom>
          <a:ln w="57150">
            <a:solidFill>
              <a:srgbClr val="7C1F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0413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 descr="A yellow and white book with a black text&#10;&#10;Description automatically generated">
            <a:extLst>
              <a:ext uri="{FF2B5EF4-FFF2-40B4-BE49-F238E27FC236}">
                <a16:creationId xmlns:a16="http://schemas.microsoft.com/office/drawing/2014/main" id="{1ECBC17C-E836-26C1-83A9-27E40869DC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47" y="3061161"/>
            <a:ext cx="3113516" cy="1945947"/>
          </a:xfrm>
          <a:prstGeom prst="rect">
            <a:avLst/>
          </a:prstGeom>
        </p:spPr>
      </p:pic>
      <p:pic>
        <p:nvPicPr>
          <p:cNvPr id="42" name="Picture 41" descr="A green circle with black text&#10;&#10;Description automatically generated">
            <a:extLst>
              <a:ext uri="{FF2B5EF4-FFF2-40B4-BE49-F238E27FC236}">
                <a16:creationId xmlns:a16="http://schemas.microsoft.com/office/drawing/2014/main" id="{3318BA0F-9E20-7722-1A96-7BC1F13578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229" y="4825357"/>
            <a:ext cx="1828800" cy="1824797"/>
          </a:xfrm>
          <a:prstGeom prst="rect">
            <a:avLst/>
          </a:prstGeom>
        </p:spPr>
      </p:pic>
      <p:pic>
        <p:nvPicPr>
          <p:cNvPr id="43" name="Picture 42" descr="A blue circle with white letters and a letter v&#10;&#10;Description automatically generated">
            <a:extLst>
              <a:ext uri="{FF2B5EF4-FFF2-40B4-BE49-F238E27FC236}">
                <a16:creationId xmlns:a16="http://schemas.microsoft.com/office/drawing/2014/main" id="{32D10CDE-F7F2-5FBA-92AE-8A64ED78E1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97" y="5007928"/>
            <a:ext cx="1463040" cy="1459654"/>
          </a:xfrm>
          <a:prstGeom prst="rect">
            <a:avLst/>
          </a:prstGeom>
        </p:spPr>
      </p:pic>
      <p:pic>
        <p:nvPicPr>
          <p:cNvPr id="44" name="Picture 43" descr="A yellow and white logo&#10;&#10;Description automatically generated">
            <a:extLst>
              <a:ext uri="{FF2B5EF4-FFF2-40B4-BE49-F238E27FC236}">
                <a16:creationId xmlns:a16="http://schemas.microsoft.com/office/drawing/2014/main" id="{84A7C117-EE2C-D02B-A165-46DBD57E5C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12" y="5007108"/>
            <a:ext cx="1461294" cy="1461294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F22F173C-CAED-0FBE-BA56-97679961B3F5}"/>
              </a:ext>
            </a:extLst>
          </p:cNvPr>
          <p:cNvSpPr txBox="1"/>
          <p:nvPr/>
        </p:nvSpPr>
        <p:spPr>
          <a:xfrm>
            <a:off x="503016" y="626691"/>
            <a:ext cx="6198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65DECAB-890B-DF46-C579-A045F61F8ED4}"/>
              </a:ext>
            </a:extLst>
          </p:cNvPr>
          <p:cNvSpPr txBox="1"/>
          <p:nvPr/>
        </p:nvSpPr>
        <p:spPr>
          <a:xfrm>
            <a:off x="503016" y="1290218"/>
            <a:ext cx="50138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36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213E60-434A-362B-F250-2D05BFE0E6FF}"/>
              </a:ext>
            </a:extLst>
          </p:cNvPr>
          <p:cNvSpPr txBox="1"/>
          <p:nvPr/>
        </p:nvSpPr>
        <p:spPr>
          <a:xfrm>
            <a:off x="8025551" y="3250729"/>
            <a:ext cx="3113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 Black" panose="020B0A04020102020204" pitchFamily="34" charset="0"/>
                <a:cs typeface="Arial" panose="020B0604020202020204" pitchFamily="34" charset="0"/>
              </a:rPr>
              <a:t>THANK YOU.</a:t>
            </a:r>
          </a:p>
        </p:txBody>
      </p:sp>
      <p:pic>
        <p:nvPicPr>
          <p:cNvPr id="3" name="Picture 2" descr="A black pictogram of a person helping another person climb up stairs&#10;&#10;Description automatically generated">
            <a:extLst>
              <a:ext uri="{FF2B5EF4-FFF2-40B4-BE49-F238E27FC236}">
                <a16:creationId xmlns:a16="http://schemas.microsoft.com/office/drawing/2014/main" id="{B27ACD42-BA26-523E-D016-74C70AADABB5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7882246" y="1345234"/>
            <a:ext cx="1879043" cy="186025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D96A0B1-5BE6-DCE7-E724-CB0187BE9F4F}"/>
              </a:ext>
            </a:extLst>
          </p:cNvPr>
          <p:cNvSpPr txBox="1"/>
          <p:nvPr/>
        </p:nvSpPr>
        <p:spPr>
          <a:xfrm>
            <a:off x="8759934" y="2245184"/>
            <a:ext cx="230021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Success</a:t>
            </a: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BEFC810D-B07A-9FB6-B178-9E08774C7CF2}"/>
              </a:ext>
            </a:extLst>
          </p:cNvPr>
          <p:cNvCxnSpPr>
            <a:cxnSpLocks/>
          </p:cNvCxnSpPr>
          <p:nvPr/>
        </p:nvCxnSpPr>
        <p:spPr>
          <a:xfrm>
            <a:off x="5690016" y="1757372"/>
            <a:ext cx="2073352" cy="176804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B30F400-51A7-84D3-AAFA-3CA599B10323}"/>
              </a:ext>
            </a:extLst>
          </p:cNvPr>
          <p:cNvSpPr/>
          <p:nvPr/>
        </p:nvSpPr>
        <p:spPr>
          <a:xfrm rot="833681" flipH="1">
            <a:off x="9115703" y="4745234"/>
            <a:ext cx="1334489" cy="1616583"/>
          </a:xfrm>
          <a:custGeom>
            <a:avLst/>
            <a:gdLst>
              <a:gd name="connsiteX0" fmla="*/ 652560 w 1189807"/>
              <a:gd name="connsiteY0" fmla="*/ 1208152 h 1210772"/>
              <a:gd name="connsiteX1" fmla="*/ 655180 w 1189807"/>
              <a:gd name="connsiteY1" fmla="*/ 1210773 h 1210772"/>
              <a:gd name="connsiteX2" fmla="*/ 657801 w 1189807"/>
              <a:gd name="connsiteY2" fmla="*/ 1210773 h 1210772"/>
              <a:gd name="connsiteX3" fmla="*/ 728560 w 1189807"/>
              <a:gd name="connsiteY3" fmla="*/ 1082358 h 1210772"/>
              <a:gd name="connsiteX4" fmla="*/ 909390 w 1189807"/>
              <a:gd name="connsiteY4" fmla="*/ 733802 h 1210772"/>
              <a:gd name="connsiteX5" fmla="*/ 893666 w 1189807"/>
              <a:gd name="connsiteY5" fmla="*/ 720698 h 1210772"/>
              <a:gd name="connsiteX6" fmla="*/ 841251 w 1189807"/>
              <a:gd name="connsiteY6" fmla="*/ 631594 h 1210772"/>
              <a:gd name="connsiteX7" fmla="*/ 788837 w 1189807"/>
              <a:gd name="connsiteY7" fmla="*/ 343314 h 1210772"/>
              <a:gd name="connsiteX8" fmla="*/ 870079 w 1189807"/>
              <a:gd name="connsiteY8" fmla="*/ 175588 h 1210772"/>
              <a:gd name="connsiteX9" fmla="*/ 1187187 w 1189807"/>
              <a:gd name="connsiteY9" fmla="*/ 5241 h 1210772"/>
              <a:gd name="connsiteX10" fmla="*/ 1189807 w 1189807"/>
              <a:gd name="connsiteY10" fmla="*/ 2621 h 1210772"/>
              <a:gd name="connsiteX11" fmla="*/ 1187187 w 1189807"/>
              <a:gd name="connsiteY11" fmla="*/ 0 h 1210772"/>
              <a:gd name="connsiteX12" fmla="*/ 1187187 w 1189807"/>
              <a:gd name="connsiteY12" fmla="*/ 0 h 1210772"/>
              <a:gd name="connsiteX13" fmla="*/ 917252 w 1189807"/>
              <a:gd name="connsiteY13" fmla="*/ 55035 h 1210772"/>
              <a:gd name="connsiteX14" fmla="*/ 0 w 1189807"/>
              <a:gd name="connsiteY14" fmla="*/ 335452 h 1210772"/>
              <a:gd name="connsiteX15" fmla="*/ 411453 w 1189807"/>
              <a:gd name="connsiteY15" fmla="*/ 872700 h 1210772"/>
              <a:gd name="connsiteX16" fmla="*/ 652560 w 1189807"/>
              <a:gd name="connsiteY16" fmla="*/ 1208152 h 121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89807" h="1210772">
                <a:moveTo>
                  <a:pt x="652560" y="1208152"/>
                </a:moveTo>
                <a:cubicBezTo>
                  <a:pt x="652560" y="1210773"/>
                  <a:pt x="655180" y="1210773"/>
                  <a:pt x="655180" y="1210773"/>
                </a:cubicBezTo>
                <a:cubicBezTo>
                  <a:pt x="655180" y="1210773"/>
                  <a:pt x="655180" y="1210773"/>
                  <a:pt x="657801" y="1210773"/>
                </a:cubicBezTo>
                <a:lnTo>
                  <a:pt x="728560" y="1082358"/>
                </a:lnTo>
                <a:lnTo>
                  <a:pt x="909390" y="733802"/>
                </a:lnTo>
                <a:lnTo>
                  <a:pt x="893666" y="720698"/>
                </a:lnTo>
                <a:cubicBezTo>
                  <a:pt x="867459" y="697112"/>
                  <a:pt x="849114" y="665663"/>
                  <a:pt x="841251" y="631594"/>
                </a:cubicBezTo>
                <a:lnTo>
                  <a:pt x="788837" y="343314"/>
                </a:lnTo>
                <a:cubicBezTo>
                  <a:pt x="775733" y="275176"/>
                  <a:pt x="809803" y="209658"/>
                  <a:pt x="870079" y="175588"/>
                </a:cubicBezTo>
                <a:lnTo>
                  <a:pt x="1187187" y="5241"/>
                </a:lnTo>
                <a:cubicBezTo>
                  <a:pt x="1189807" y="5241"/>
                  <a:pt x="1189807" y="2621"/>
                  <a:pt x="1189807" y="2621"/>
                </a:cubicBezTo>
                <a:lnTo>
                  <a:pt x="1187187" y="0"/>
                </a:lnTo>
                <a:lnTo>
                  <a:pt x="1187187" y="0"/>
                </a:lnTo>
                <a:cubicBezTo>
                  <a:pt x="1095461" y="7862"/>
                  <a:pt x="1006357" y="26207"/>
                  <a:pt x="917252" y="55035"/>
                </a:cubicBezTo>
                <a:lnTo>
                  <a:pt x="0" y="335452"/>
                </a:lnTo>
                <a:cubicBezTo>
                  <a:pt x="0" y="762630"/>
                  <a:pt x="220141" y="788837"/>
                  <a:pt x="411453" y="872700"/>
                </a:cubicBezTo>
                <a:cubicBezTo>
                  <a:pt x="566076" y="940839"/>
                  <a:pt x="628973" y="1079737"/>
                  <a:pt x="652560" y="1208152"/>
                </a:cubicBezTo>
                <a:close/>
              </a:path>
            </a:pathLst>
          </a:custGeom>
          <a:gradFill flip="none" rotWithShape="1">
            <a:gsLst>
              <a:gs pos="0">
                <a:srgbClr val="B92083"/>
              </a:gs>
              <a:gs pos="45000">
                <a:srgbClr val="FFFFFF"/>
              </a:gs>
              <a:gs pos="83000">
                <a:srgbClr val="30A4A7"/>
              </a:gs>
              <a:gs pos="100000">
                <a:srgbClr val="4A83C4"/>
              </a:gs>
            </a:gsLst>
            <a:lin ang="2700000" scaled="1"/>
            <a:tileRect/>
          </a:gradFill>
          <a:ln w="26194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!!Picture 63">
            <a:extLst>
              <a:ext uri="{FF2B5EF4-FFF2-40B4-BE49-F238E27FC236}">
                <a16:creationId xmlns:a16="http://schemas.microsoft.com/office/drawing/2014/main" id="{F30FB8E7-6F49-49F4-24FB-B81D3521F3AF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1245010">
            <a:off x="8600747" y="3952642"/>
            <a:ext cx="2665630" cy="2754625"/>
          </a:xfrm>
          <a:prstGeom prst="rect">
            <a:avLst/>
          </a:prstGeom>
        </p:spPr>
      </p:pic>
      <p:pic>
        <p:nvPicPr>
          <p:cNvPr id="8" name="Picture 7" descr="A purple sign with white text&#10;&#10;Description automatically generated">
            <a:extLst>
              <a:ext uri="{FF2B5EF4-FFF2-40B4-BE49-F238E27FC236}">
                <a16:creationId xmlns:a16="http://schemas.microsoft.com/office/drawing/2014/main" id="{C8290D75-A09E-E8AF-44B6-E8531A0ED63C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50"/>
          <a:stretch/>
        </p:blipFill>
        <p:spPr>
          <a:xfrm flipH="1">
            <a:off x="9405586" y="4806231"/>
            <a:ext cx="326638" cy="32004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2504416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black pictogram of a person helping another person climb up stairs&#10;&#10;Description automatically generated">
            <a:extLst>
              <a:ext uri="{FF2B5EF4-FFF2-40B4-BE49-F238E27FC236}">
                <a16:creationId xmlns:a16="http://schemas.microsoft.com/office/drawing/2014/main" id="{A5CDFD20-D0E0-9C39-FC7A-1D9D292DCDA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445175" y="4159442"/>
            <a:ext cx="1879043" cy="1860252"/>
          </a:xfrm>
          <a:prstGeom prst="rect">
            <a:avLst/>
          </a:prstGeom>
        </p:spPr>
      </p:pic>
      <p:pic>
        <p:nvPicPr>
          <p:cNvPr id="4" name="Picture 3" descr="A yellow and white book with a black text&#10;&#10;Description automatically generated">
            <a:extLst>
              <a:ext uri="{FF2B5EF4-FFF2-40B4-BE49-F238E27FC236}">
                <a16:creationId xmlns:a16="http://schemas.microsoft.com/office/drawing/2014/main" id="{59EEC632-2E5A-6ECA-C1C2-D38F4EB0CE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8" y="420970"/>
            <a:ext cx="2715578" cy="16972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B7D0BEF-46E4-890B-8240-46B3CD301D3C}"/>
              </a:ext>
            </a:extLst>
          </p:cNvPr>
          <p:cNvSpPr txBox="1"/>
          <p:nvPr/>
        </p:nvSpPr>
        <p:spPr>
          <a:xfrm>
            <a:off x="7431276" y="1924950"/>
            <a:ext cx="2300214" cy="369332"/>
          </a:xfrm>
          <a:prstGeom prst="rect">
            <a:avLst/>
          </a:prstGeom>
          <a:solidFill>
            <a:srgbClr val="7C1F5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Champions</a:t>
            </a:r>
          </a:p>
        </p:txBody>
      </p:sp>
      <p:pic>
        <p:nvPicPr>
          <p:cNvPr id="20" name="Picture 19" descr="A purple sign with white text&#10;&#10;Description automatically generated">
            <a:extLst>
              <a:ext uri="{FF2B5EF4-FFF2-40B4-BE49-F238E27FC236}">
                <a16:creationId xmlns:a16="http://schemas.microsoft.com/office/drawing/2014/main" id="{850335AA-34D0-81B1-45B1-F86F9659098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50"/>
          <a:stretch/>
        </p:blipFill>
        <p:spPr>
          <a:xfrm>
            <a:off x="8615552" y="847956"/>
            <a:ext cx="1015423" cy="994914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8E3B2B-9C34-24A6-046A-C87259F37D98}"/>
              </a:ext>
            </a:extLst>
          </p:cNvPr>
          <p:cNvSpPr txBox="1"/>
          <p:nvPr/>
        </p:nvSpPr>
        <p:spPr>
          <a:xfrm>
            <a:off x="3400077" y="505918"/>
            <a:ext cx="154379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 is it?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93BC8D-EC4E-C19E-07DB-B4DD72CF4B4A}"/>
              </a:ext>
            </a:extLst>
          </p:cNvPr>
          <p:cNvSpPr txBox="1"/>
          <p:nvPr/>
        </p:nvSpPr>
        <p:spPr>
          <a:xfrm>
            <a:off x="3400077" y="1084923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does it work?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43945E-5F0E-54FD-AD40-EFBBEBAFB70D}"/>
              </a:ext>
            </a:extLst>
          </p:cNvPr>
          <p:cNvSpPr txBox="1"/>
          <p:nvPr/>
        </p:nvSpPr>
        <p:spPr>
          <a:xfrm>
            <a:off x="3378490" y="1641615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What’s changed?</a:t>
            </a:r>
          </a:p>
        </p:txBody>
      </p:sp>
      <p:pic>
        <p:nvPicPr>
          <p:cNvPr id="13" name="Graphic 12" descr="Money with solid fill">
            <a:extLst>
              <a:ext uri="{FF2B5EF4-FFF2-40B4-BE49-F238E27FC236}">
                <a16:creationId xmlns:a16="http://schemas.microsoft.com/office/drawing/2014/main" id="{BCB37205-E047-F2DC-FF7A-7C23F8B25F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33869" y="3663340"/>
            <a:ext cx="946641" cy="946641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C08BCBE5-48D2-7930-D7B4-3EA5C95A17D9}"/>
              </a:ext>
            </a:extLst>
          </p:cNvPr>
          <p:cNvSpPr txBox="1"/>
          <p:nvPr/>
        </p:nvSpPr>
        <p:spPr>
          <a:xfrm>
            <a:off x="1139086" y="4636301"/>
            <a:ext cx="2019235" cy="369332"/>
          </a:xfrm>
          <a:prstGeom prst="rect">
            <a:avLst/>
          </a:prstGeom>
          <a:solidFill>
            <a:srgbClr val="FCB525"/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Moving Forward</a:t>
            </a: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2693451B-5894-3026-7D9B-C6F2B8D9B8CF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47833" y="1483144"/>
            <a:ext cx="1591068" cy="1644188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E120C224-5BC2-DB7C-28A1-3B5A780D723B}"/>
              </a:ext>
            </a:extLst>
          </p:cNvPr>
          <p:cNvSpPr txBox="1"/>
          <p:nvPr/>
        </p:nvSpPr>
        <p:spPr>
          <a:xfrm>
            <a:off x="5234589" y="3623600"/>
            <a:ext cx="230021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Success</a:t>
            </a:r>
          </a:p>
        </p:txBody>
      </p:sp>
      <p:cxnSp>
        <p:nvCxnSpPr>
          <p:cNvPr id="119" name="Connector: Elbow 118">
            <a:extLst>
              <a:ext uri="{FF2B5EF4-FFF2-40B4-BE49-F238E27FC236}">
                <a16:creationId xmlns:a16="http://schemas.microsoft.com/office/drawing/2014/main" id="{F77F15C1-7A15-3D93-21D8-FE0BCCD18205}"/>
              </a:ext>
            </a:extLst>
          </p:cNvPr>
          <p:cNvCxnSpPr>
            <a:cxnSpLocks/>
          </p:cNvCxnSpPr>
          <p:nvPr/>
        </p:nvCxnSpPr>
        <p:spPr>
          <a:xfrm rot="5400000">
            <a:off x="2244982" y="2612139"/>
            <a:ext cx="2174841" cy="1196978"/>
          </a:xfrm>
          <a:prstGeom prst="bentConnector3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EB32A6EC-F43F-2E8F-F76A-5EB238FCE55D}"/>
              </a:ext>
            </a:extLst>
          </p:cNvPr>
          <p:cNvCxnSpPr>
            <a:cxnSpLocks/>
          </p:cNvCxnSpPr>
          <p:nvPr/>
        </p:nvCxnSpPr>
        <p:spPr>
          <a:xfrm>
            <a:off x="2866580" y="622742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35F40669-548F-45F0-7FCF-6C3DE604D63D}"/>
              </a:ext>
            </a:extLst>
          </p:cNvPr>
          <p:cNvCxnSpPr>
            <a:cxnSpLocks/>
          </p:cNvCxnSpPr>
          <p:nvPr/>
        </p:nvCxnSpPr>
        <p:spPr>
          <a:xfrm>
            <a:off x="2863092" y="1280956"/>
            <a:ext cx="3979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825AC06E-6909-D88E-602F-FBE6E1BF1673}"/>
              </a:ext>
            </a:extLst>
          </p:cNvPr>
          <p:cNvCxnSpPr>
            <a:cxnSpLocks/>
          </p:cNvCxnSpPr>
          <p:nvPr/>
        </p:nvCxnSpPr>
        <p:spPr>
          <a:xfrm>
            <a:off x="2863092" y="1819339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551CAC49-9626-DC1F-6B60-F0E8565C4C0B}"/>
              </a:ext>
            </a:extLst>
          </p:cNvPr>
          <p:cNvCxnSpPr>
            <a:cxnSpLocks/>
          </p:cNvCxnSpPr>
          <p:nvPr/>
        </p:nvCxnSpPr>
        <p:spPr>
          <a:xfrm>
            <a:off x="2866580" y="626262"/>
            <a:ext cx="0" cy="12000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Connector: Elbow 131">
            <a:extLst>
              <a:ext uri="{FF2B5EF4-FFF2-40B4-BE49-F238E27FC236}">
                <a16:creationId xmlns:a16="http://schemas.microsoft.com/office/drawing/2014/main" id="{7FA62158-9DA6-090C-C43A-3639D6D13F6C}"/>
              </a:ext>
            </a:extLst>
          </p:cNvPr>
          <p:cNvCxnSpPr>
            <a:cxnSpLocks/>
          </p:cNvCxnSpPr>
          <p:nvPr/>
        </p:nvCxnSpPr>
        <p:spPr>
          <a:xfrm rot="10800000" flipV="1">
            <a:off x="3567499" y="4224962"/>
            <a:ext cx="2218798" cy="488752"/>
          </a:xfrm>
          <a:prstGeom prst="bentConnector3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Connector: Elbow 138">
            <a:extLst>
              <a:ext uri="{FF2B5EF4-FFF2-40B4-BE49-F238E27FC236}">
                <a16:creationId xmlns:a16="http://schemas.microsoft.com/office/drawing/2014/main" id="{7AAD247D-4C02-91B1-63A9-010C2A481BC5}"/>
              </a:ext>
            </a:extLst>
          </p:cNvPr>
          <p:cNvCxnSpPr>
            <a:cxnSpLocks/>
          </p:cNvCxnSpPr>
          <p:nvPr/>
        </p:nvCxnSpPr>
        <p:spPr>
          <a:xfrm rot="5400000">
            <a:off x="6901242" y="2477719"/>
            <a:ext cx="1117075" cy="914400"/>
          </a:xfrm>
          <a:prstGeom prst="bentConnector3">
            <a:avLst>
              <a:gd name="adj1" fmla="val 50000"/>
            </a:avLst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6" name="Picture 155" descr="A green circle with black text&#10;&#10;Description automatically generated">
            <a:extLst>
              <a:ext uri="{FF2B5EF4-FFF2-40B4-BE49-F238E27FC236}">
                <a16:creationId xmlns:a16="http://schemas.microsoft.com/office/drawing/2014/main" id="{767C0A71-558E-7D44-F990-7176A40742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095" y="4908140"/>
            <a:ext cx="1828800" cy="1824797"/>
          </a:xfrm>
          <a:prstGeom prst="rect">
            <a:avLst/>
          </a:prstGeom>
        </p:spPr>
      </p:pic>
      <p:pic>
        <p:nvPicPr>
          <p:cNvPr id="157" name="Picture 156" descr="A blue circle with white letters and a letter v&#10;&#10;Description automatically generated">
            <a:extLst>
              <a:ext uri="{FF2B5EF4-FFF2-40B4-BE49-F238E27FC236}">
                <a16:creationId xmlns:a16="http://schemas.microsoft.com/office/drawing/2014/main" id="{4ACCA6B8-2862-2579-F9C8-A949BEF4FE5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01" y="5090711"/>
            <a:ext cx="1463040" cy="1459654"/>
          </a:xfrm>
          <a:prstGeom prst="rect">
            <a:avLst/>
          </a:prstGeom>
        </p:spPr>
      </p:pic>
      <p:pic>
        <p:nvPicPr>
          <p:cNvPr id="160" name="Picture 159" descr="A yellow and white logo&#10;&#10;Description automatically generated">
            <a:extLst>
              <a:ext uri="{FF2B5EF4-FFF2-40B4-BE49-F238E27FC236}">
                <a16:creationId xmlns:a16="http://schemas.microsoft.com/office/drawing/2014/main" id="{1DFD9A7A-B8C5-9EDF-70F5-8D208194DAC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850" y="4159442"/>
            <a:ext cx="1461294" cy="1461294"/>
          </a:xfrm>
          <a:prstGeom prst="rect">
            <a:avLst/>
          </a:prstGeom>
        </p:spPr>
      </p:pic>
      <p:sp>
        <p:nvSpPr>
          <p:cNvPr id="161" name="TextBox 160">
            <a:extLst>
              <a:ext uri="{FF2B5EF4-FFF2-40B4-BE49-F238E27FC236}">
                <a16:creationId xmlns:a16="http://schemas.microsoft.com/office/drawing/2014/main" id="{F984EEDC-D2D6-8E1F-5399-F4EE9E6A2E2A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5B137FE7-E9E7-CE2B-D40F-CB66A7F96697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0687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yellow and white book with a black text&#10;&#10;Description automatically generated">
            <a:extLst>
              <a:ext uri="{FF2B5EF4-FFF2-40B4-BE49-F238E27FC236}">
                <a16:creationId xmlns:a16="http://schemas.microsoft.com/office/drawing/2014/main" id="{59EEC632-2E5A-6ECA-C1C2-D38F4EB0CE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8" y="420970"/>
            <a:ext cx="2715578" cy="16972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8E3B2B-9C34-24A6-046A-C87259F37D98}"/>
              </a:ext>
            </a:extLst>
          </p:cNvPr>
          <p:cNvSpPr txBox="1"/>
          <p:nvPr/>
        </p:nvSpPr>
        <p:spPr>
          <a:xfrm>
            <a:off x="1916717" y="2305195"/>
            <a:ext cx="154379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 is it?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93BC8D-EC4E-C19E-07DB-B4DD72CF4B4A}"/>
              </a:ext>
            </a:extLst>
          </p:cNvPr>
          <p:cNvSpPr txBox="1"/>
          <p:nvPr/>
        </p:nvSpPr>
        <p:spPr>
          <a:xfrm>
            <a:off x="1916717" y="2884200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does it work?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43945E-5F0E-54FD-AD40-EFBBEBAFB70D}"/>
              </a:ext>
            </a:extLst>
          </p:cNvPr>
          <p:cNvSpPr txBox="1"/>
          <p:nvPr/>
        </p:nvSpPr>
        <p:spPr>
          <a:xfrm>
            <a:off x="1895130" y="3440892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changed?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D1B06939-CB3C-0B6B-84A7-42AA9042A46B}"/>
              </a:ext>
            </a:extLst>
          </p:cNvPr>
          <p:cNvCxnSpPr>
            <a:cxnSpLocks/>
          </p:cNvCxnSpPr>
          <p:nvPr/>
        </p:nvCxnSpPr>
        <p:spPr>
          <a:xfrm rot="10800000">
            <a:off x="3635570" y="2422024"/>
            <a:ext cx="2727130" cy="646843"/>
          </a:xfrm>
          <a:prstGeom prst="bentConnector3">
            <a:avLst>
              <a:gd name="adj1" fmla="val 50000"/>
            </a:avLst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7BDD72E-C8B6-D0A7-0225-F2DD04B5E2B5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F0E9069-7222-D039-91EC-6CBDBA09519E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D7947CC-245D-CDB9-15F1-61F2ECB37608}"/>
              </a:ext>
            </a:extLst>
          </p:cNvPr>
          <p:cNvCxnSpPr>
            <a:cxnSpLocks/>
          </p:cNvCxnSpPr>
          <p:nvPr/>
        </p:nvCxnSpPr>
        <p:spPr>
          <a:xfrm>
            <a:off x="1362552" y="2421062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1F99613-5DA5-CFA2-59D0-7AA855998673}"/>
              </a:ext>
            </a:extLst>
          </p:cNvPr>
          <p:cNvCxnSpPr>
            <a:cxnSpLocks/>
          </p:cNvCxnSpPr>
          <p:nvPr/>
        </p:nvCxnSpPr>
        <p:spPr>
          <a:xfrm>
            <a:off x="1359064" y="3079276"/>
            <a:ext cx="3979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E263416-EE61-4FB7-535E-6CC2609BCA7D}"/>
              </a:ext>
            </a:extLst>
          </p:cNvPr>
          <p:cNvCxnSpPr>
            <a:cxnSpLocks/>
          </p:cNvCxnSpPr>
          <p:nvPr/>
        </p:nvCxnSpPr>
        <p:spPr>
          <a:xfrm>
            <a:off x="1359064" y="3617659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E93E2EE-9A8E-1478-71F7-9572561B3BDE}"/>
              </a:ext>
            </a:extLst>
          </p:cNvPr>
          <p:cNvCxnSpPr>
            <a:cxnSpLocks/>
          </p:cNvCxnSpPr>
          <p:nvPr/>
        </p:nvCxnSpPr>
        <p:spPr>
          <a:xfrm>
            <a:off x="1362552" y="2424582"/>
            <a:ext cx="0" cy="12000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E61E718-C37E-3DD2-3240-9FC3D2DFBDC5}"/>
              </a:ext>
            </a:extLst>
          </p:cNvPr>
          <p:cNvSpPr txBox="1"/>
          <p:nvPr/>
        </p:nvSpPr>
        <p:spPr>
          <a:xfrm>
            <a:off x="6490080" y="2489861"/>
            <a:ext cx="4508860" cy="145155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program in partnership with Follett, </a:t>
            </a:r>
            <a:r>
              <a:rPr lang="en-US" sz="24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Books+</a:t>
            </a:r>
            <a:r>
              <a:rPr lang="en-US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provides students with </a:t>
            </a:r>
            <a:r>
              <a:rPr lang="en-US" sz="2000" kern="100" dirty="0">
                <a:solidFill>
                  <a:srgbClr val="FCB525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rental access </a:t>
            </a:r>
            <a:r>
              <a:rPr lang="en-US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to textbooks plus required course materials.  </a:t>
            </a:r>
          </a:p>
        </p:txBody>
      </p:sp>
    </p:spTree>
    <p:extLst>
      <p:ext uri="{BB962C8B-B14F-4D97-AF65-F5344CB8AC3E}">
        <p14:creationId xmlns:p14="http://schemas.microsoft.com/office/powerpoint/2010/main" val="23473257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!!TextBox 2">
            <a:extLst>
              <a:ext uri="{FF2B5EF4-FFF2-40B4-BE49-F238E27FC236}">
                <a16:creationId xmlns:a16="http://schemas.microsoft.com/office/drawing/2014/main" id="{D3DCCC9B-CEAF-5604-BB5E-816B4FBCF507}"/>
              </a:ext>
            </a:extLst>
          </p:cNvPr>
          <p:cNvSpPr txBox="1"/>
          <p:nvPr/>
        </p:nvSpPr>
        <p:spPr>
          <a:xfrm>
            <a:off x="5170345" y="4574200"/>
            <a:ext cx="6237927" cy="696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Books+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has an approximate total cost of </a:t>
            </a:r>
            <a:r>
              <a:rPr lang="en-US" dirty="0">
                <a:solidFill>
                  <a:srgbClr val="FFB04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$7.5 million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 academic year.</a:t>
            </a:r>
          </a:p>
        </p:txBody>
      </p:sp>
      <p:pic>
        <p:nvPicPr>
          <p:cNvPr id="4" name="Picture 3" descr="A yellow and white book with a black text&#10;&#10;Description automatically generated">
            <a:extLst>
              <a:ext uri="{FF2B5EF4-FFF2-40B4-BE49-F238E27FC236}">
                <a16:creationId xmlns:a16="http://schemas.microsoft.com/office/drawing/2014/main" id="{59EEC632-2E5A-6ECA-C1C2-D38F4EB0CE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8" y="420970"/>
            <a:ext cx="2715578" cy="16972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8E3B2B-9C34-24A6-046A-C87259F37D98}"/>
              </a:ext>
            </a:extLst>
          </p:cNvPr>
          <p:cNvSpPr txBox="1"/>
          <p:nvPr/>
        </p:nvSpPr>
        <p:spPr>
          <a:xfrm>
            <a:off x="1916717" y="2305195"/>
            <a:ext cx="154379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93BC8D-EC4E-C19E-07DB-B4DD72CF4B4A}"/>
              </a:ext>
            </a:extLst>
          </p:cNvPr>
          <p:cNvSpPr txBox="1"/>
          <p:nvPr/>
        </p:nvSpPr>
        <p:spPr>
          <a:xfrm>
            <a:off x="1916717" y="2884200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does it work?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43945E-5F0E-54FD-AD40-EFBBEBAFB70D}"/>
              </a:ext>
            </a:extLst>
          </p:cNvPr>
          <p:cNvSpPr txBox="1"/>
          <p:nvPr/>
        </p:nvSpPr>
        <p:spPr>
          <a:xfrm>
            <a:off x="1895130" y="3440892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changed?</a:t>
            </a:r>
          </a:p>
        </p:txBody>
      </p:sp>
      <p:sp>
        <p:nvSpPr>
          <p:cNvPr id="2" name="!!TextBox 1">
            <a:extLst>
              <a:ext uri="{FF2B5EF4-FFF2-40B4-BE49-F238E27FC236}">
                <a16:creationId xmlns:a16="http://schemas.microsoft.com/office/drawing/2014/main" id="{3E37DBDB-1B80-0FDE-C6A4-37835F09E1CD}"/>
              </a:ext>
            </a:extLst>
          </p:cNvPr>
          <p:cNvSpPr txBox="1"/>
          <p:nvPr/>
        </p:nvSpPr>
        <p:spPr>
          <a:xfrm>
            <a:off x="5170346" y="1208709"/>
            <a:ext cx="6237927" cy="32331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Students register for courses and their </a:t>
            </a:r>
            <a:r>
              <a:rPr lang="en-US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Books+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list is </a:t>
            </a:r>
            <a:r>
              <a:rPr lang="en-US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sent to the 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Campus Bookstore and filled. </a:t>
            </a:r>
          </a:p>
          <a:p>
            <a:pPr marL="342900" marR="0" lvl="0" indent="-342900">
              <a:lnSpc>
                <a:spcPct val="107000"/>
              </a:lnSpc>
              <a:spcAft>
                <a:spcPts val="1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Students receive an email when their materials are ready to be picked up.</a:t>
            </a:r>
            <a:endParaRPr lang="en-US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1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Books+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covers only materials identified as “required,” and not those “recommended” or “suggested.” </a:t>
            </a:r>
          </a:p>
          <a:p>
            <a:pPr marL="342900" indent="-342900">
              <a:lnSpc>
                <a:spcPct val="107000"/>
              </a:lnSpc>
              <a:spcAft>
                <a:spcPts val="1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Books+ </a:t>
            </a:r>
            <a:r>
              <a:rPr lang="en-US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(as appropriate) </a:t>
            </a:r>
            <a:r>
              <a:rPr lang="en-US" kern="100" dirty="0">
                <a:latin typeface="Arial" panose="020B0604020202020204" pitchFamily="34" charset="0"/>
                <a:cs typeface="Arial" panose="020B0604020202020204" pitchFamily="34" charset="0"/>
              </a:rPr>
              <a:t>must be returned to the Campus Bookstore in good condition after the semester. 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CBFDCD15-2F86-B486-9765-E528C63D0990}"/>
              </a:ext>
            </a:extLst>
          </p:cNvPr>
          <p:cNvSpPr/>
          <p:nvPr/>
        </p:nvSpPr>
        <p:spPr>
          <a:xfrm>
            <a:off x="4336295" y="1142358"/>
            <a:ext cx="766604" cy="4155997"/>
          </a:xfrm>
          <a:prstGeom prst="leftBrace">
            <a:avLst>
              <a:gd name="adj1" fmla="val 8333"/>
              <a:gd name="adj2" fmla="val 46445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A88979-B0B1-F542-818F-E3D06F3EF90B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412225-0E14-81B4-8B2A-8CFF8D67B1CD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7F587A2-5ACF-1BF9-C533-129599C0F02D}"/>
              </a:ext>
            </a:extLst>
          </p:cNvPr>
          <p:cNvCxnSpPr>
            <a:cxnSpLocks/>
          </p:cNvCxnSpPr>
          <p:nvPr/>
        </p:nvCxnSpPr>
        <p:spPr>
          <a:xfrm>
            <a:off x="1362552" y="2421062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A2D4A75-0368-8A82-9709-2DB3F3219EF1}"/>
              </a:ext>
            </a:extLst>
          </p:cNvPr>
          <p:cNvCxnSpPr>
            <a:cxnSpLocks/>
          </p:cNvCxnSpPr>
          <p:nvPr/>
        </p:nvCxnSpPr>
        <p:spPr>
          <a:xfrm>
            <a:off x="1359064" y="3079276"/>
            <a:ext cx="3979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58EEFE5-B89E-E547-8D12-D99008DB170C}"/>
              </a:ext>
            </a:extLst>
          </p:cNvPr>
          <p:cNvCxnSpPr>
            <a:cxnSpLocks/>
          </p:cNvCxnSpPr>
          <p:nvPr/>
        </p:nvCxnSpPr>
        <p:spPr>
          <a:xfrm>
            <a:off x="1359064" y="3617659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48EF7B2-144F-E7F8-4BB4-538AB9F6674E}"/>
              </a:ext>
            </a:extLst>
          </p:cNvPr>
          <p:cNvCxnSpPr>
            <a:cxnSpLocks/>
          </p:cNvCxnSpPr>
          <p:nvPr/>
        </p:nvCxnSpPr>
        <p:spPr>
          <a:xfrm>
            <a:off x="1362552" y="2424582"/>
            <a:ext cx="0" cy="12000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1495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48C82B0-A9E2-71BA-9158-0C3E83BB542B}"/>
              </a:ext>
            </a:extLst>
          </p:cNvPr>
          <p:cNvCxnSpPr>
            <a:cxnSpLocks/>
          </p:cNvCxnSpPr>
          <p:nvPr/>
        </p:nvCxnSpPr>
        <p:spPr>
          <a:xfrm>
            <a:off x="8127696" y="3156399"/>
            <a:ext cx="78850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yellow and white book with a black text&#10;&#10;Description automatically generated">
            <a:extLst>
              <a:ext uri="{FF2B5EF4-FFF2-40B4-BE49-F238E27FC236}">
                <a16:creationId xmlns:a16="http://schemas.microsoft.com/office/drawing/2014/main" id="{59EEC632-2E5A-6ECA-C1C2-D38F4EB0CE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8" y="420970"/>
            <a:ext cx="2715578" cy="16972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8E3B2B-9C34-24A6-046A-C87259F37D98}"/>
              </a:ext>
            </a:extLst>
          </p:cNvPr>
          <p:cNvSpPr txBox="1"/>
          <p:nvPr/>
        </p:nvSpPr>
        <p:spPr>
          <a:xfrm>
            <a:off x="1916717" y="2305195"/>
            <a:ext cx="154379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93BC8D-EC4E-C19E-07DB-B4DD72CF4B4A}"/>
              </a:ext>
            </a:extLst>
          </p:cNvPr>
          <p:cNvSpPr txBox="1"/>
          <p:nvPr/>
        </p:nvSpPr>
        <p:spPr>
          <a:xfrm>
            <a:off x="1916717" y="2884200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does it work?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43945E-5F0E-54FD-AD40-EFBBEBAFB70D}"/>
              </a:ext>
            </a:extLst>
          </p:cNvPr>
          <p:cNvSpPr txBox="1"/>
          <p:nvPr/>
        </p:nvSpPr>
        <p:spPr>
          <a:xfrm>
            <a:off x="1895130" y="3440892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changed?</a:t>
            </a:r>
          </a:p>
        </p:txBody>
      </p:sp>
      <p:sp>
        <p:nvSpPr>
          <p:cNvPr id="2" name="!!TextBox 1">
            <a:extLst>
              <a:ext uri="{FF2B5EF4-FFF2-40B4-BE49-F238E27FC236}">
                <a16:creationId xmlns:a16="http://schemas.microsoft.com/office/drawing/2014/main" id="{3E37DBDB-1B80-0FDE-C6A4-37835F09E1CD}"/>
              </a:ext>
            </a:extLst>
          </p:cNvPr>
          <p:cNvSpPr txBox="1"/>
          <p:nvPr/>
        </p:nvSpPr>
        <p:spPr>
          <a:xfrm>
            <a:off x="5170346" y="-3279570"/>
            <a:ext cx="6237927" cy="32331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1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Students register for courses and their </a:t>
            </a:r>
            <a:r>
              <a:rPr lang="en-US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Books+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list is </a:t>
            </a:r>
            <a:r>
              <a:rPr lang="en-US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sent to the 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Campus Bookstore and filled. </a:t>
            </a:r>
          </a:p>
          <a:p>
            <a:pPr marL="342900" marR="0" lvl="0" indent="-342900">
              <a:lnSpc>
                <a:spcPct val="107000"/>
              </a:lnSpc>
              <a:spcAft>
                <a:spcPts val="1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Students receive an email when their materials are ready to be picked up.</a:t>
            </a:r>
            <a:endParaRPr lang="en-US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1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Books+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covers only materials identified as “required,” and not those “recommended” or “suggested.” </a:t>
            </a:r>
          </a:p>
          <a:p>
            <a:pPr marL="342900" indent="-342900">
              <a:lnSpc>
                <a:spcPct val="107000"/>
              </a:lnSpc>
              <a:spcAft>
                <a:spcPts val="1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Books+ </a:t>
            </a:r>
            <a:r>
              <a:rPr lang="en-US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(as appropriate) </a:t>
            </a:r>
            <a:r>
              <a:rPr lang="en-US" kern="100" dirty="0">
                <a:latin typeface="Arial" panose="020B0604020202020204" pitchFamily="34" charset="0"/>
                <a:cs typeface="Arial" panose="020B0604020202020204" pitchFamily="34" charset="0"/>
              </a:rPr>
              <a:t>must be returned to the Campus Bookstore in good condition after the semester. 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CBFDCD15-2F86-B486-9765-E528C63D0990}"/>
              </a:ext>
            </a:extLst>
          </p:cNvPr>
          <p:cNvSpPr/>
          <p:nvPr/>
        </p:nvSpPr>
        <p:spPr>
          <a:xfrm>
            <a:off x="4336295" y="1142358"/>
            <a:ext cx="766604" cy="4155997"/>
          </a:xfrm>
          <a:prstGeom prst="leftBrace">
            <a:avLst>
              <a:gd name="adj1" fmla="val 8333"/>
              <a:gd name="adj2" fmla="val 46445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A88979-B0B1-F542-818F-E3D06F3EF90B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412225-0E14-81B4-8B2A-8CFF8D67B1CD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7F587A2-5ACF-1BF9-C533-129599C0F02D}"/>
              </a:ext>
            </a:extLst>
          </p:cNvPr>
          <p:cNvCxnSpPr>
            <a:cxnSpLocks/>
          </p:cNvCxnSpPr>
          <p:nvPr/>
        </p:nvCxnSpPr>
        <p:spPr>
          <a:xfrm>
            <a:off x="1362552" y="2421062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A2D4A75-0368-8A82-9709-2DB3F3219EF1}"/>
              </a:ext>
            </a:extLst>
          </p:cNvPr>
          <p:cNvCxnSpPr>
            <a:cxnSpLocks/>
          </p:cNvCxnSpPr>
          <p:nvPr/>
        </p:nvCxnSpPr>
        <p:spPr>
          <a:xfrm>
            <a:off x="1359064" y="3079276"/>
            <a:ext cx="3979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58EEFE5-B89E-E547-8D12-D99008DB170C}"/>
              </a:ext>
            </a:extLst>
          </p:cNvPr>
          <p:cNvCxnSpPr>
            <a:cxnSpLocks/>
          </p:cNvCxnSpPr>
          <p:nvPr/>
        </p:nvCxnSpPr>
        <p:spPr>
          <a:xfrm>
            <a:off x="1359064" y="3617659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48EF7B2-144F-E7F8-4BB4-538AB9F6674E}"/>
              </a:ext>
            </a:extLst>
          </p:cNvPr>
          <p:cNvCxnSpPr>
            <a:cxnSpLocks/>
          </p:cNvCxnSpPr>
          <p:nvPr/>
        </p:nvCxnSpPr>
        <p:spPr>
          <a:xfrm>
            <a:off x="1362552" y="2424582"/>
            <a:ext cx="0" cy="12000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!!TextBox 2">
            <a:extLst>
              <a:ext uri="{FF2B5EF4-FFF2-40B4-BE49-F238E27FC236}">
                <a16:creationId xmlns:a16="http://schemas.microsoft.com/office/drawing/2014/main" id="{D3DCCC9B-CEAF-5604-BB5E-816B4FBCF507}"/>
              </a:ext>
            </a:extLst>
          </p:cNvPr>
          <p:cNvSpPr txBox="1"/>
          <p:nvPr/>
        </p:nvSpPr>
        <p:spPr>
          <a:xfrm>
            <a:off x="5170345" y="1208709"/>
            <a:ext cx="6237927" cy="696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Books+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has an approximate total cost of </a:t>
            </a:r>
            <a:r>
              <a:rPr lang="en-US" dirty="0">
                <a:solidFill>
                  <a:srgbClr val="FFB04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$7.5 million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 academic year.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FD1223F-37EA-7E5B-85FC-E72AE7D57D04}"/>
              </a:ext>
            </a:extLst>
          </p:cNvPr>
          <p:cNvSpPr txBox="1"/>
          <p:nvPr/>
        </p:nvSpPr>
        <p:spPr>
          <a:xfrm>
            <a:off x="5551653" y="4884409"/>
            <a:ext cx="1577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$5.16M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A88B83E-D7BE-FC07-26B5-5290659BB4BE}"/>
              </a:ext>
            </a:extLst>
          </p:cNvPr>
          <p:cNvSpPr txBox="1"/>
          <p:nvPr/>
        </p:nvSpPr>
        <p:spPr>
          <a:xfrm>
            <a:off x="7890969" y="4864099"/>
            <a:ext cx="2071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$2.34M</a:t>
            </a:r>
          </a:p>
        </p:txBody>
      </p:sp>
      <p:pic>
        <p:nvPicPr>
          <p:cNvPr id="26" name="Picture 25" descr="A green circle with black text&#10;&#10;Description automatically generated">
            <a:extLst>
              <a:ext uri="{FF2B5EF4-FFF2-40B4-BE49-F238E27FC236}">
                <a16:creationId xmlns:a16="http://schemas.microsoft.com/office/drawing/2014/main" id="{B6190B11-EB50-F720-3A36-096F8ED4BB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355" y="3787129"/>
            <a:ext cx="1099686" cy="1097280"/>
          </a:xfrm>
          <a:prstGeom prst="rect">
            <a:avLst/>
          </a:prstGeom>
        </p:spPr>
      </p:pic>
      <p:pic>
        <p:nvPicPr>
          <p:cNvPr id="27" name="Picture 26" descr="A blue circle with white letters and a letter v&#10;&#10;Description automatically generated">
            <a:extLst>
              <a:ext uri="{FF2B5EF4-FFF2-40B4-BE49-F238E27FC236}">
                <a16:creationId xmlns:a16="http://schemas.microsoft.com/office/drawing/2014/main" id="{13558ED7-C391-5EC1-F646-C2AE0319A6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897" y="3915508"/>
            <a:ext cx="916519" cy="914400"/>
          </a:xfrm>
          <a:prstGeom prst="rect">
            <a:avLst/>
          </a:prstGeom>
        </p:spPr>
      </p:pic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C841A05-6064-B74C-1984-963C73EFFF86}"/>
              </a:ext>
            </a:extLst>
          </p:cNvPr>
          <p:cNvCxnSpPr>
            <a:cxnSpLocks/>
          </p:cNvCxnSpPr>
          <p:nvPr/>
        </p:nvCxnSpPr>
        <p:spPr>
          <a:xfrm>
            <a:off x="6340156" y="3156399"/>
            <a:ext cx="1" cy="54864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405B0C3-1FD4-26AE-3FD3-EF66A011DCB2}"/>
              </a:ext>
            </a:extLst>
          </p:cNvPr>
          <p:cNvCxnSpPr>
            <a:cxnSpLocks/>
          </p:cNvCxnSpPr>
          <p:nvPr/>
        </p:nvCxnSpPr>
        <p:spPr>
          <a:xfrm>
            <a:off x="8916198" y="3156399"/>
            <a:ext cx="0" cy="54864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6FE5215-DC19-EB77-7EBC-70A772F9B8F2}"/>
              </a:ext>
            </a:extLst>
          </p:cNvPr>
          <p:cNvCxnSpPr>
            <a:cxnSpLocks/>
          </p:cNvCxnSpPr>
          <p:nvPr/>
        </p:nvCxnSpPr>
        <p:spPr>
          <a:xfrm>
            <a:off x="6340156" y="3156399"/>
            <a:ext cx="78850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6DDDA88-C010-FF6A-6B8B-A8825EC66EF6}"/>
              </a:ext>
            </a:extLst>
          </p:cNvPr>
          <p:cNvSpPr txBox="1"/>
          <p:nvPr/>
        </p:nvSpPr>
        <p:spPr>
          <a:xfrm>
            <a:off x="7028843" y="2971733"/>
            <a:ext cx="130019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By College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406655D-D64C-00CE-9768-C76CE2D25795}"/>
              </a:ext>
            </a:extLst>
          </p:cNvPr>
          <p:cNvCxnSpPr>
            <a:cxnSpLocks/>
          </p:cNvCxnSpPr>
          <p:nvPr/>
        </p:nvCxnSpPr>
        <p:spPr>
          <a:xfrm>
            <a:off x="7628177" y="2195700"/>
            <a:ext cx="0" cy="6775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5000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yellow and white book with a black text&#10;&#10;Description automatically generated">
            <a:extLst>
              <a:ext uri="{FF2B5EF4-FFF2-40B4-BE49-F238E27FC236}">
                <a16:creationId xmlns:a16="http://schemas.microsoft.com/office/drawing/2014/main" id="{59EEC632-2E5A-6ECA-C1C2-D38F4EB0CE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8" y="420970"/>
            <a:ext cx="2715578" cy="16972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8E3B2B-9C34-24A6-046A-C87259F37D98}"/>
              </a:ext>
            </a:extLst>
          </p:cNvPr>
          <p:cNvSpPr txBox="1"/>
          <p:nvPr/>
        </p:nvSpPr>
        <p:spPr>
          <a:xfrm>
            <a:off x="1916717" y="2305195"/>
            <a:ext cx="154379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93BC8D-EC4E-C19E-07DB-B4DD72CF4B4A}"/>
              </a:ext>
            </a:extLst>
          </p:cNvPr>
          <p:cNvSpPr txBox="1"/>
          <p:nvPr/>
        </p:nvSpPr>
        <p:spPr>
          <a:xfrm>
            <a:off x="1916717" y="2884200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does it work?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43945E-5F0E-54FD-AD40-EFBBEBAFB70D}"/>
              </a:ext>
            </a:extLst>
          </p:cNvPr>
          <p:cNvSpPr txBox="1"/>
          <p:nvPr/>
        </p:nvSpPr>
        <p:spPr>
          <a:xfrm>
            <a:off x="1895130" y="3440892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What’s changed?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CF1603-7145-72F3-1C82-9F1AB1F61187}"/>
              </a:ext>
            </a:extLst>
          </p:cNvPr>
          <p:cNvSpPr txBox="1"/>
          <p:nvPr/>
        </p:nvSpPr>
        <p:spPr>
          <a:xfrm>
            <a:off x="5134614" y="1748488"/>
            <a:ext cx="6613438" cy="2785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Books+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was free to all registered students beginning in </a:t>
            </a:r>
            <a:b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Fall 2021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285750" marR="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registered students received free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Books+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for three years.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marR="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cost of </a:t>
            </a: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Books+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was paid out of </a:t>
            </a:r>
            <a:r>
              <a:rPr lang="en-US" sz="1800" dirty="0">
                <a:solidFill>
                  <a:srgbClr val="FFB04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one-time</a:t>
            </a:r>
            <a:br>
              <a:rPr lang="en-US" sz="1800" dirty="0">
                <a:solidFill>
                  <a:srgbClr val="FFB04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state and federal funds as part of the COVID-19 pandemic recovery effort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285750" marR="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SBCCD paid $22 million for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Books+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B008CB2E-7504-F7AF-C020-5C9D8647F609}"/>
              </a:ext>
            </a:extLst>
          </p:cNvPr>
          <p:cNvSpPr/>
          <p:nvPr/>
        </p:nvSpPr>
        <p:spPr>
          <a:xfrm>
            <a:off x="4343029" y="1685095"/>
            <a:ext cx="813172" cy="3402060"/>
          </a:xfrm>
          <a:prstGeom prst="leftBrace">
            <a:avLst>
              <a:gd name="adj1" fmla="val 8333"/>
              <a:gd name="adj2" fmla="val 57504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298ACC-735E-11B0-04D4-5D04EFFB4856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6A27AA2-C899-0292-0186-FD0CD141D3F6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288FCA6-03B0-AB5D-1137-ED9AB5FB4672}"/>
              </a:ext>
            </a:extLst>
          </p:cNvPr>
          <p:cNvCxnSpPr>
            <a:cxnSpLocks/>
          </p:cNvCxnSpPr>
          <p:nvPr/>
        </p:nvCxnSpPr>
        <p:spPr>
          <a:xfrm>
            <a:off x="1362552" y="2421062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9582922-A471-666C-D814-4AF4337E8708}"/>
              </a:ext>
            </a:extLst>
          </p:cNvPr>
          <p:cNvCxnSpPr>
            <a:cxnSpLocks/>
          </p:cNvCxnSpPr>
          <p:nvPr/>
        </p:nvCxnSpPr>
        <p:spPr>
          <a:xfrm>
            <a:off x="1359064" y="3079276"/>
            <a:ext cx="3979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9B0EA0C-4169-EA1D-1414-5EA95D9C7FFD}"/>
              </a:ext>
            </a:extLst>
          </p:cNvPr>
          <p:cNvCxnSpPr>
            <a:cxnSpLocks/>
          </p:cNvCxnSpPr>
          <p:nvPr/>
        </p:nvCxnSpPr>
        <p:spPr>
          <a:xfrm>
            <a:off x="1359064" y="3617659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42F3718-B688-054F-C653-C98E7A8E8EEB}"/>
              </a:ext>
            </a:extLst>
          </p:cNvPr>
          <p:cNvCxnSpPr>
            <a:cxnSpLocks/>
          </p:cNvCxnSpPr>
          <p:nvPr/>
        </p:nvCxnSpPr>
        <p:spPr>
          <a:xfrm>
            <a:off x="1362552" y="2424582"/>
            <a:ext cx="0" cy="12000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D0AC0F7-A4B0-CD0F-9FB5-19260AE44253}"/>
              </a:ext>
            </a:extLst>
          </p:cNvPr>
          <p:cNvSpPr txBox="1"/>
          <p:nvPr/>
        </p:nvSpPr>
        <p:spPr>
          <a:xfrm>
            <a:off x="5156201" y="4660653"/>
            <a:ext cx="6613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funds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have now been expended.  </a:t>
            </a:r>
          </a:p>
        </p:txBody>
      </p:sp>
    </p:spTree>
    <p:extLst>
      <p:ext uri="{BB962C8B-B14F-4D97-AF65-F5344CB8AC3E}">
        <p14:creationId xmlns:p14="http://schemas.microsoft.com/office/powerpoint/2010/main" val="18553845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black pictogram of a person helping another person climb up stairs&#10;&#10;Description automatically generated">
            <a:extLst>
              <a:ext uri="{FF2B5EF4-FFF2-40B4-BE49-F238E27FC236}">
                <a16:creationId xmlns:a16="http://schemas.microsoft.com/office/drawing/2014/main" id="{A5CDFD20-D0E0-9C39-FC7A-1D9D292DCDA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445175" y="4159442"/>
            <a:ext cx="1879043" cy="1860252"/>
          </a:xfrm>
          <a:prstGeom prst="rect">
            <a:avLst/>
          </a:prstGeom>
        </p:spPr>
      </p:pic>
      <p:pic>
        <p:nvPicPr>
          <p:cNvPr id="4" name="Picture 3" descr="A yellow and white book with a black text&#10;&#10;Description automatically generated">
            <a:extLst>
              <a:ext uri="{FF2B5EF4-FFF2-40B4-BE49-F238E27FC236}">
                <a16:creationId xmlns:a16="http://schemas.microsoft.com/office/drawing/2014/main" id="{59EEC632-2E5A-6ECA-C1C2-D38F4EB0CE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8" y="420970"/>
            <a:ext cx="2715578" cy="16972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B7D0BEF-46E4-890B-8240-46B3CD301D3C}"/>
              </a:ext>
            </a:extLst>
          </p:cNvPr>
          <p:cNvSpPr txBox="1"/>
          <p:nvPr/>
        </p:nvSpPr>
        <p:spPr>
          <a:xfrm>
            <a:off x="7431276" y="1924950"/>
            <a:ext cx="2300214" cy="369332"/>
          </a:xfrm>
          <a:prstGeom prst="rect">
            <a:avLst/>
          </a:prstGeom>
          <a:solidFill>
            <a:srgbClr val="7C1F5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Champions</a:t>
            </a:r>
          </a:p>
        </p:txBody>
      </p:sp>
      <p:pic>
        <p:nvPicPr>
          <p:cNvPr id="20" name="Picture 19" descr="A purple sign with white text&#10;&#10;Description automatically generated">
            <a:extLst>
              <a:ext uri="{FF2B5EF4-FFF2-40B4-BE49-F238E27FC236}">
                <a16:creationId xmlns:a16="http://schemas.microsoft.com/office/drawing/2014/main" id="{850335AA-34D0-81B1-45B1-F86F9659098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50"/>
          <a:stretch/>
        </p:blipFill>
        <p:spPr>
          <a:xfrm>
            <a:off x="8615552" y="847956"/>
            <a:ext cx="1015423" cy="994914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8E3B2B-9C34-24A6-046A-C87259F37D98}"/>
              </a:ext>
            </a:extLst>
          </p:cNvPr>
          <p:cNvSpPr txBox="1"/>
          <p:nvPr/>
        </p:nvSpPr>
        <p:spPr>
          <a:xfrm>
            <a:off x="3400077" y="505918"/>
            <a:ext cx="154379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 is it?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93BC8D-EC4E-C19E-07DB-B4DD72CF4B4A}"/>
              </a:ext>
            </a:extLst>
          </p:cNvPr>
          <p:cNvSpPr txBox="1"/>
          <p:nvPr/>
        </p:nvSpPr>
        <p:spPr>
          <a:xfrm>
            <a:off x="3400077" y="1084923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does it work?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43945E-5F0E-54FD-AD40-EFBBEBAFB70D}"/>
              </a:ext>
            </a:extLst>
          </p:cNvPr>
          <p:cNvSpPr txBox="1"/>
          <p:nvPr/>
        </p:nvSpPr>
        <p:spPr>
          <a:xfrm>
            <a:off x="3378490" y="1641615"/>
            <a:ext cx="232193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What’s changed?</a:t>
            </a:r>
          </a:p>
        </p:txBody>
      </p:sp>
      <p:pic>
        <p:nvPicPr>
          <p:cNvPr id="13" name="Graphic 12" descr="Money with solid fill">
            <a:extLst>
              <a:ext uri="{FF2B5EF4-FFF2-40B4-BE49-F238E27FC236}">
                <a16:creationId xmlns:a16="http://schemas.microsoft.com/office/drawing/2014/main" id="{BCB37205-E047-F2DC-FF7A-7C23F8B25F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33869" y="3663340"/>
            <a:ext cx="946641" cy="946641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C08BCBE5-48D2-7930-D7B4-3EA5C95A17D9}"/>
              </a:ext>
            </a:extLst>
          </p:cNvPr>
          <p:cNvSpPr txBox="1"/>
          <p:nvPr/>
        </p:nvSpPr>
        <p:spPr>
          <a:xfrm>
            <a:off x="1139086" y="4636301"/>
            <a:ext cx="2019235" cy="369332"/>
          </a:xfrm>
          <a:prstGeom prst="rect">
            <a:avLst/>
          </a:prstGeom>
          <a:solidFill>
            <a:srgbClr val="FCB525"/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Moving Forward</a:t>
            </a: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2693451B-5894-3026-7D9B-C6F2B8D9B8CF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47833" y="1483144"/>
            <a:ext cx="1591068" cy="1644188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E120C224-5BC2-DB7C-28A1-3B5A780D723B}"/>
              </a:ext>
            </a:extLst>
          </p:cNvPr>
          <p:cNvSpPr txBox="1"/>
          <p:nvPr/>
        </p:nvSpPr>
        <p:spPr>
          <a:xfrm>
            <a:off x="5234589" y="3623600"/>
            <a:ext cx="230021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Success</a:t>
            </a:r>
          </a:p>
        </p:txBody>
      </p:sp>
      <p:cxnSp>
        <p:nvCxnSpPr>
          <p:cNvPr id="119" name="Connector: Elbow 118">
            <a:extLst>
              <a:ext uri="{FF2B5EF4-FFF2-40B4-BE49-F238E27FC236}">
                <a16:creationId xmlns:a16="http://schemas.microsoft.com/office/drawing/2014/main" id="{F77F15C1-7A15-3D93-21D8-FE0BCCD18205}"/>
              </a:ext>
            </a:extLst>
          </p:cNvPr>
          <p:cNvCxnSpPr>
            <a:cxnSpLocks/>
          </p:cNvCxnSpPr>
          <p:nvPr/>
        </p:nvCxnSpPr>
        <p:spPr>
          <a:xfrm rot="5400000">
            <a:off x="2244982" y="2612139"/>
            <a:ext cx="2174841" cy="1196978"/>
          </a:xfrm>
          <a:prstGeom prst="bentConnector3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EB32A6EC-F43F-2E8F-F76A-5EB238FCE55D}"/>
              </a:ext>
            </a:extLst>
          </p:cNvPr>
          <p:cNvCxnSpPr>
            <a:cxnSpLocks/>
          </p:cNvCxnSpPr>
          <p:nvPr/>
        </p:nvCxnSpPr>
        <p:spPr>
          <a:xfrm>
            <a:off x="2866580" y="622742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35F40669-548F-45F0-7FCF-6C3DE604D63D}"/>
              </a:ext>
            </a:extLst>
          </p:cNvPr>
          <p:cNvCxnSpPr>
            <a:cxnSpLocks/>
          </p:cNvCxnSpPr>
          <p:nvPr/>
        </p:nvCxnSpPr>
        <p:spPr>
          <a:xfrm>
            <a:off x="2863092" y="1280956"/>
            <a:ext cx="3979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825AC06E-6909-D88E-602F-FBE6E1BF1673}"/>
              </a:ext>
            </a:extLst>
          </p:cNvPr>
          <p:cNvCxnSpPr>
            <a:cxnSpLocks/>
          </p:cNvCxnSpPr>
          <p:nvPr/>
        </p:nvCxnSpPr>
        <p:spPr>
          <a:xfrm>
            <a:off x="2863092" y="1819339"/>
            <a:ext cx="394490" cy="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551CAC49-9626-DC1F-6B60-F0E8565C4C0B}"/>
              </a:ext>
            </a:extLst>
          </p:cNvPr>
          <p:cNvCxnSpPr>
            <a:cxnSpLocks/>
          </p:cNvCxnSpPr>
          <p:nvPr/>
        </p:nvCxnSpPr>
        <p:spPr>
          <a:xfrm>
            <a:off x="2866580" y="626262"/>
            <a:ext cx="0" cy="12000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Connector: Elbow 131">
            <a:extLst>
              <a:ext uri="{FF2B5EF4-FFF2-40B4-BE49-F238E27FC236}">
                <a16:creationId xmlns:a16="http://schemas.microsoft.com/office/drawing/2014/main" id="{7FA62158-9DA6-090C-C43A-3639D6D13F6C}"/>
              </a:ext>
            </a:extLst>
          </p:cNvPr>
          <p:cNvCxnSpPr>
            <a:cxnSpLocks/>
          </p:cNvCxnSpPr>
          <p:nvPr/>
        </p:nvCxnSpPr>
        <p:spPr>
          <a:xfrm rot="10800000" flipV="1">
            <a:off x="3567499" y="4224962"/>
            <a:ext cx="2218798" cy="488752"/>
          </a:xfrm>
          <a:prstGeom prst="bentConnector3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Connector: Elbow 138">
            <a:extLst>
              <a:ext uri="{FF2B5EF4-FFF2-40B4-BE49-F238E27FC236}">
                <a16:creationId xmlns:a16="http://schemas.microsoft.com/office/drawing/2014/main" id="{7AAD247D-4C02-91B1-63A9-010C2A481BC5}"/>
              </a:ext>
            </a:extLst>
          </p:cNvPr>
          <p:cNvCxnSpPr>
            <a:cxnSpLocks/>
          </p:cNvCxnSpPr>
          <p:nvPr/>
        </p:nvCxnSpPr>
        <p:spPr>
          <a:xfrm rot="5400000">
            <a:off x="6901242" y="2477719"/>
            <a:ext cx="1117075" cy="914400"/>
          </a:xfrm>
          <a:prstGeom prst="bentConnector3">
            <a:avLst>
              <a:gd name="adj1" fmla="val 50000"/>
            </a:avLst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0" name="Picture 159" descr="A yellow and white logo&#10;&#10;Description automatically generated">
            <a:extLst>
              <a:ext uri="{FF2B5EF4-FFF2-40B4-BE49-F238E27FC236}">
                <a16:creationId xmlns:a16="http://schemas.microsoft.com/office/drawing/2014/main" id="{1DFD9A7A-B8C5-9EDF-70F5-8D208194DAC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850" y="4159442"/>
            <a:ext cx="1461294" cy="1461294"/>
          </a:xfrm>
          <a:prstGeom prst="rect">
            <a:avLst/>
          </a:prstGeom>
        </p:spPr>
      </p:pic>
      <p:sp>
        <p:nvSpPr>
          <p:cNvPr id="161" name="TextBox 160">
            <a:extLst>
              <a:ext uri="{FF2B5EF4-FFF2-40B4-BE49-F238E27FC236}">
                <a16:creationId xmlns:a16="http://schemas.microsoft.com/office/drawing/2014/main" id="{F984EEDC-D2D6-8E1F-5399-F4EE9E6A2E2A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5B137FE7-E9E7-CE2B-D40F-CB66A7F96697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" name="Picture 1" descr="A green circle with black text&#10;&#10;Description automatically generated">
            <a:extLst>
              <a:ext uri="{FF2B5EF4-FFF2-40B4-BE49-F238E27FC236}">
                <a16:creationId xmlns:a16="http://schemas.microsoft.com/office/drawing/2014/main" id="{D7018A9A-B7F1-8664-29F6-037C45C0531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095" y="4908140"/>
            <a:ext cx="1828800" cy="1824797"/>
          </a:xfrm>
          <a:prstGeom prst="rect">
            <a:avLst/>
          </a:prstGeom>
        </p:spPr>
      </p:pic>
      <p:pic>
        <p:nvPicPr>
          <p:cNvPr id="3" name="Picture 2" descr="A blue circle with white letters and a letter v&#10;&#10;Description automatically generated">
            <a:extLst>
              <a:ext uri="{FF2B5EF4-FFF2-40B4-BE49-F238E27FC236}">
                <a16:creationId xmlns:a16="http://schemas.microsoft.com/office/drawing/2014/main" id="{E6DEC8B8-627D-F6B9-B9A7-36645177F26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01" y="5090711"/>
            <a:ext cx="1463040" cy="145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5966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06628CBF-D888-688E-2EC0-883D5A0F6AC2}"/>
              </a:ext>
            </a:extLst>
          </p:cNvPr>
          <p:cNvSpPr txBox="1"/>
          <p:nvPr/>
        </p:nvSpPr>
        <p:spPr>
          <a:xfrm rot="16200000">
            <a:off x="-1351092" y="3322167"/>
            <a:ext cx="3790009" cy="461665"/>
          </a:xfrm>
          <a:prstGeom prst="rect">
            <a:avLst/>
          </a:prstGeom>
          <a:solidFill>
            <a:srgbClr val="FCB525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Moving Forward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867D467-A135-A243-E1AA-A36262109474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823CBA8-802B-A47F-2D19-A89AB8B2CDB4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88EA96-A798-A0A5-93A3-458FB4AA9D97}"/>
              </a:ext>
            </a:extLst>
          </p:cNvPr>
          <p:cNvSpPr txBox="1"/>
          <p:nvPr/>
        </p:nvSpPr>
        <p:spPr>
          <a:xfrm>
            <a:off x="5044440" y="648510"/>
            <a:ext cx="548100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SBCCD negotiated with Follett to lower the per unit cost of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Books+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from</a:t>
            </a:r>
            <a:r>
              <a:rPr lang="en-US" dirty="0">
                <a:solidFill>
                  <a:srgbClr val="FFB0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$25 down to $20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20% rate reduction since inception. </a:t>
            </a:r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1A464DB7-BC6B-7E3E-F68C-B508C1C28F69}"/>
              </a:ext>
            </a:extLst>
          </p:cNvPr>
          <p:cNvCxnSpPr>
            <a:cxnSpLocks/>
          </p:cNvCxnSpPr>
          <p:nvPr/>
        </p:nvCxnSpPr>
        <p:spPr>
          <a:xfrm flipV="1">
            <a:off x="960120" y="815190"/>
            <a:ext cx="3986799" cy="1806090"/>
          </a:xfrm>
          <a:prstGeom prst="bentConnector3">
            <a:avLst>
              <a:gd name="adj1" fmla="val 48089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yellow and white book with a black text&#10;&#10;Description automatically generated">
            <a:extLst>
              <a:ext uri="{FF2B5EF4-FFF2-40B4-BE49-F238E27FC236}">
                <a16:creationId xmlns:a16="http://schemas.microsoft.com/office/drawing/2014/main" id="{D5124D64-0210-027F-4E56-B707783542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8" y="420970"/>
            <a:ext cx="2715578" cy="1697237"/>
          </a:xfrm>
          <a:prstGeom prst="rect">
            <a:avLst/>
          </a:prstGeom>
        </p:spPr>
      </p:pic>
      <p:pic>
        <p:nvPicPr>
          <p:cNvPr id="6" name="Graphic 5" descr="Money with solid fill">
            <a:extLst>
              <a:ext uri="{FF2B5EF4-FFF2-40B4-BE49-F238E27FC236}">
                <a16:creationId xmlns:a16="http://schemas.microsoft.com/office/drawing/2014/main" id="{D208723B-3D8F-9658-2E88-91AAAD5E69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8930" y="2727715"/>
            <a:ext cx="946641" cy="94664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D76C0F1-FB72-A891-022E-BE7C8FC2E9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28657" y="8041786"/>
            <a:ext cx="8686800" cy="1038051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BD7FDAF-644B-B8D9-2073-48BFB8853BD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35038"/>
          <a:stretch/>
        </p:blipFill>
        <p:spPr>
          <a:xfrm>
            <a:off x="3028657" y="11678920"/>
            <a:ext cx="8686800" cy="674338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B56E934-C9C4-3146-B72C-2AC9E0DD4EA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91655"/>
          <a:stretch/>
        </p:blipFill>
        <p:spPr>
          <a:xfrm>
            <a:off x="3028657" y="8071483"/>
            <a:ext cx="8686800" cy="86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3289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06628CBF-D888-688E-2EC0-883D5A0F6AC2}"/>
              </a:ext>
            </a:extLst>
          </p:cNvPr>
          <p:cNvSpPr txBox="1"/>
          <p:nvPr/>
        </p:nvSpPr>
        <p:spPr>
          <a:xfrm rot="16200000">
            <a:off x="-1351092" y="3322167"/>
            <a:ext cx="3790009" cy="461665"/>
          </a:xfrm>
          <a:prstGeom prst="rect">
            <a:avLst/>
          </a:prstGeom>
          <a:solidFill>
            <a:srgbClr val="FCB525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Moving Forward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867D467-A135-A243-E1AA-A36262109474}"/>
              </a:ext>
            </a:extLst>
          </p:cNvPr>
          <p:cNvSpPr txBox="1"/>
          <p:nvPr/>
        </p:nvSpPr>
        <p:spPr>
          <a:xfrm>
            <a:off x="9194799" y="5784896"/>
            <a:ext cx="2661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CHAMPIONING</a:t>
            </a:r>
            <a:endParaRPr 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823CBA8-802B-A47F-2D19-A89AB8B2CDB4}"/>
              </a:ext>
            </a:extLst>
          </p:cNvPr>
          <p:cNvSpPr txBox="1"/>
          <p:nvPr/>
        </p:nvSpPr>
        <p:spPr>
          <a:xfrm>
            <a:off x="9069235" y="6113216"/>
            <a:ext cx="28026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Textbook Affordability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88EA96-A798-A0A5-93A3-458FB4AA9D97}"/>
              </a:ext>
            </a:extLst>
          </p:cNvPr>
          <p:cNvSpPr txBox="1"/>
          <p:nvPr/>
        </p:nvSpPr>
        <p:spPr>
          <a:xfrm>
            <a:off x="5044440" y="648510"/>
            <a:ext cx="548100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SBCCD negotiated with Follett to lower the per unit cost of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Books+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from</a:t>
            </a:r>
            <a:r>
              <a:rPr lang="en-US" dirty="0">
                <a:solidFill>
                  <a:srgbClr val="FFB0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$25 down to $20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20% rate reduction since inception. </a:t>
            </a:r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1A464DB7-BC6B-7E3E-F68C-B508C1C28F69}"/>
              </a:ext>
            </a:extLst>
          </p:cNvPr>
          <p:cNvCxnSpPr>
            <a:cxnSpLocks/>
          </p:cNvCxnSpPr>
          <p:nvPr/>
        </p:nvCxnSpPr>
        <p:spPr>
          <a:xfrm flipV="1">
            <a:off x="960120" y="815190"/>
            <a:ext cx="3986799" cy="1806090"/>
          </a:xfrm>
          <a:prstGeom prst="bentConnector3">
            <a:avLst>
              <a:gd name="adj1" fmla="val 48089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yellow and white book with a black text&#10;&#10;Description automatically generated">
            <a:extLst>
              <a:ext uri="{FF2B5EF4-FFF2-40B4-BE49-F238E27FC236}">
                <a16:creationId xmlns:a16="http://schemas.microsoft.com/office/drawing/2014/main" id="{D5124D64-0210-027F-4E56-B707783542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8" y="420970"/>
            <a:ext cx="2715578" cy="1697237"/>
          </a:xfrm>
          <a:prstGeom prst="rect">
            <a:avLst/>
          </a:prstGeom>
        </p:spPr>
      </p:pic>
      <p:pic>
        <p:nvPicPr>
          <p:cNvPr id="6" name="Graphic 5" descr="Money with solid fill">
            <a:extLst>
              <a:ext uri="{FF2B5EF4-FFF2-40B4-BE49-F238E27FC236}">
                <a16:creationId xmlns:a16="http://schemas.microsoft.com/office/drawing/2014/main" id="{D208723B-3D8F-9658-2E88-91AAAD5E69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8930" y="2727715"/>
            <a:ext cx="946641" cy="94664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63232D-71F0-CF8A-4650-CE01F832E70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28657" y="1717186"/>
            <a:ext cx="8686800" cy="103805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776FD9-37A2-11F8-0D75-6A7FB2E65D5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91655"/>
          <a:stretch/>
        </p:blipFill>
        <p:spPr>
          <a:xfrm>
            <a:off x="3028657" y="1746883"/>
            <a:ext cx="8686800" cy="86626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C26DB46-FD43-9F9D-6D29-B0812D98B36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35038"/>
          <a:stretch/>
        </p:blipFill>
        <p:spPr>
          <a:xfrm>
            <a:off x="3028657" y="5354320"/>
            <a:ext cx="8686800" cy="674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8639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982</Words>
  <Application>Microsoft Office PowerPoint</Application>
  <PresentationFormat>Widescreen</PresentationFormat>
  <Paragraphs>181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Aptos</vt:lpstr>
      <vt:lpstr>Arial</vt:lpstr>
      <vt:lpstr>Arial Black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SBCCD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Goodrich</dc:creator>
  <cp:lastModifiedBy>Arciero, Noel M.</cp:lastModifiedBy>
  <cp:revision>51</cp:revision>
  <cp:lastPrinted>2024-04-11T07:48:35Z</cp:lastPrinted>
  <dcterms:created xsi:type="dcterms:W3CDTF">2024-03-24T21:49:27Z</dcterms:created>
  <dcterms:modified xsi:type="dcterms:W3CDTF">2024-05-08T17:41:14Z</dcterms:modified>
</cp:coreProperties>
</file>