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256" r:id="rId3"/>
    <p:sldId id="258" r:id="rId4"/>
    <p:sldId id="262" r:id="rId5"/>
    <p:sldId id="356" r:id="rId6"/>
    <p:sldId id="352" r:id="rId7"/>
    <p:sldId id="362" r:id="rId8"/>
    <p:sldId id="363" r:id="rId9"/>
    <p:sldId id="364" r:id="rId10"/>
    <p:sldId id="365" r:id="rId11"/>
    <p:sldId id="367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BC2E00-5247-F90C-D976-E439DB77299D}" name="Homier, Samantha" initials="SH" userId="S::shomier@sbccd.cc.ca.us::015764bb-80cb-4e86-a158-3e4692758c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0A8E9-885F-48E1-BDC2-D73ECE74CBE0}" v="10" dt="2025-05-05T17:05:19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85" autoAdjust="0"/>
    <p:restoredTop sz="94404" autoAdjust="0"/>
  </p:normalViewPr>
  <p:slideViewPr>
    <p:cSldViewPr snapToGrid="0">
      <p:cViewPr varScale="1">
        <p:scale>
          <a:sx n="91" d="100"/>
          <a:sy n="91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mier, Samantha" userId="015764bb-80cb-4e86-a158-3e4692758c81" providerId="ADAL" clId="{4490A8E9-885F-48E1-BDC2-D73ECE74CBE0}"/>
    <pc:docChg chg="undo custSel modSld">
      <pc:chgData name="Homier, Samantha" userId="015764bb-80cb-4e86-a158-3e4692758c81" providerId="ADAL" clId="{4490A8E9-885F-48E1-BDC2-D73ECE74CBE0}" dt="2025-05-05T17:13:04.873" v="15" actId="14100"/>
      <pc:docMkLst>
        <pc:docMk/>
      </pc:docMkLst>
      <pc:sldChg chg="modSp mod">
        <pc:chgData name="Homier, Samantha" userId="015764bb-80cb-4e86-a158-3e4692758c81" providerId="ADAL" clId="{4490A8E9-885F-48E1-BDC2-D73ECE74CBE0}" dt="2025-05-05T17:11:28.135" v="0" actId="2711"/>
        <pc:sldMkLst>
          <pc:docMk/>
          <pc:sldMk cId="602922199" sldId="262"/>
        </pc:sldMkLst>
        <pc:spChg chg="mod">
          <ac:chgData name="Homier, Samantha" userId="015764bb-80cb-4e86-a158-3e4692758c81" providerId="ADAL" clId="{4490A8E9-885F-48E1-BDC2-D73ECE74CBE0}" dt="2025-05-05T17:11:28.135" v="0" actId="2711"/>
          <ac:spMkLst>
            <pc:docMk/>
            <pc:sldMk cId="602922199" sldId="262"/>
            <ac:spMk id="4" creationId="{DAA9FE1C-1849-80B2-66AF-3BBD4D5E2598}"/>
          </ac:spMkLst>
        </pc:spChg>
      </pc:sldChg>
      <pc:sldChg chg="modSp mod">
        <pc:chgData name="Homier, Samantha" userId="015764bb-80cb-4e86-a158-3e4692758c81" providerId="ADAL" clId="{4490A8E9-885F-48E1-BDC2-D73ECE74CBE0}" dt="2025-05-05T17:11:58.838" v="1"/>
        <pc:sldMkLst>
          <pc:docMk/>
          <pc:sldMk cId="1955694935" sldId="365"/>
        </pc:sldMkLst>
        <pc:spChg chg="mod">
          <ac:chgData name="Homier, Samantha" userId="015764bb-80cb-4e86-a158-3e4692758c81" providerId="ADAL" clId="{4490A8E9-885F-48E1-BDC2-D73ECE74CBE0}" dt="2025-05-05T17:11:58.838" v="1"/>
          <ac:spMkLst>
            <pc:docMk/>
            <pc:sldMk cId="1955694935" sldId="365"/>
            <ac:spMk id="10" creationId="{C16227F6-EE99-9702-7B96-CFFE1B20FCA2}"/>
          </ac:spMkLst>
        </pc:spChg>
      </pc:sldChg>
      <pc:sldChg chg="modSp mod">
        <pc:chgData name="Homier, Samantha" userId="015764bb-80cb-4e86-a158-3e4692758c81" providerId="ADAL" clId="{4490A8E9-885F-48E1-BDC2-D73ECE74CBE0}" dt="2025-05-05T17:13:04.873" v="15" actId="14100"/>
        <pc:sldMkLst>
          <pc:docMk/>
          <pc:sldMk cId="2640598957" sldId="367"/>
        </pc:sldMkLst>
        <pc:spChg chg="mod">
          <ac:chgData name="Homier, Samantha" userId="015764bb-80cb-4e86-a158-3e4692758c81" providerId="ADAL" clId="{4490A8E9-885F-48E1-BDC2-D73ECE74CBE0}" dt="2025-05-05T17:12:36.625" v="8" actId="1076"/>
          <ac:spMkLst>
            <pc:docMk/>
            <pc:sldMk cId="2640598957" sldId="367"/>
            <ac:spMk id="5" creationId="{A0DC8557-8EE8-5FF7-0829-6BA56E801095}"/>
          </ac:spMkLst>
        </pc:spChg>
        <pc:spChg chg="mod">
          <ac:chgData name="Homier, Samantha" userId="015764bb-80cb-4e86-a158-3e4692758c81" providerId="ADAL" clId="{4490A8E9-885F-48E1-BDC2-D73ECE74CBE0}" dt="2025-05-05T17:13:04.873" v="15" actId="14100"/>
          <ac:spMkLst>
            <pc:docMk/>
            <pc:sldMk cId="2640598957" sldId="367"/>
            <ac:spMk id="17" creationId="{6BE35C7A-8585-DA9E-E8C6-E502F508E573}"/>
          </ac:spMkLst>
        </pc:spChg>
        <pc:spChg chg="mod">
          <ac:chgData name="Homier, Samantha" userId="015764bb-80cb-4e86-a158-3e4692758c81" providerId="ADAL" clId="{4490A8E9-885F-48E1-BDC2-D73ECE74CBE0}" dt="2025-05-05T17:13:01.850" v="14" actId="1076"/>
          <ac:spMkLst>
            <pc:docMk/>
            <pc:sldMk cId="2640598957" sldId="367"/>
            <ac:spMk id="18" creationId="{C34F4AFC-F2BB-02B0-8C52-752AED08FFD8}"/>
          </ac:spMkLst>
        </pc:spChg>
        <pc:spChg chg="mod">
          <ac:chgData name="Homier, Samantha" userId="015764bb-80cb-4e86-a158-3e4692758c81" providerId="ADAL" clId="{4490A8E9-885F-48E1-BDC2-D73ECE74CBE0}" dt="2025-05-05T17:12:42.041" v="9" actId="14100"/>
          <ac:spMkLst>
            <pc:docMk/>
            <pc:sldMk cId="2640598957" sldId="367"/>
            <ac:spMk id="19" creationId="{11B7A804-EDBC-A50D-8E94-06B074E80716}"/>
          </ac:spMkLst>
        </pc:spChg>
        <pc:spChg chg="mod">
          <ac:chgData name="Homier, Samantha" userId="015764bb-80cb-4e86-a158-3e4692758c81" providerId="ADAL" clId="{4490A8E9-885F-48E1-BDC2-D73ECE74CBE0}" dt="2025-05-05T17:12:45.041" v="10" actId="1076"/>
          <ac:spMkLst>
            <pc:docMk/>
            <pc:sldMk cId="2640598957" sldId="367"/>
            <ac:spMk id="20" creationId="{CE2A9870-6B22-1687-5482-48D2BF734FCA}"/>
          </ac:spMkLst>
        </pc:spChg>
        <pc:spChg chg="mod">
          <ac:chgData name="Homier, Samantha" userId="015764bb-80cb-4e86-a158-3e4692758c81" providerId="ADAL" clId="{4490A8E9-885F-48E1-BDC2-D73ECE74CBE0}" dt="2025-05-05T17:12:25.839" v="7" actId="14100"/>
          <ac:spMkLst>
            <pc:docMk/>
            <pc:sldMk cId="2640598957" sldId="367"/>
            <ac:spMk id="21" creationId="{8BB2B002-154F-3B09-A3A9-0D9DA73C954E}"/>
          </ac:spMkLst>
        </pc:spChg>
        <pc:grpChg chg="mod">
          <ac:chgData name="Homier, Samantha" userId="015764bb-80cb-4e86-a158-3e4692758c81" providerId="ADAL" clId="{4490A8E9-885F-48E1-BDC2-D73ECE74CBE0}" dt="2025-05-05T17:12:21.574" v="6" actId="14100"/>
          <ac:grpSpMkLst>
            <pc:docMk/>
            <pc:sldMk cId="2640598957" sldId="367"/>
            <ac:grpSpMk id="6" creationId="{CF5C9E16-BA67-9D98-6757-8A2178A3BB0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01B5E-E268-41BB-8B3A-33CA827E96B1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7AE6-F32F-41D2-B8A7-E28AEBAF8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0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6D9D3-CB45-90AE-915F-8EFBF242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9191E-D0EF-1A12-5B2E-75739B968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C3F12-5509-EFAD-DF32-8EB3C0012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strategies and action items are listed for more than one metric.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A47FF-34A1-A8A5-A04E-0D6408136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4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54C5-ECF9-3A87-2152-A40A05C8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34A69-3CAB-6B67-00C5-107C2E2D0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E8307-6098-D624-1904-F8D183264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F3E2-A01F-BEF4-FC2C-964B7085D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96845-10C5-8BB1-2BDB-49C33C57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8D13B-8979-933B-04A5-F36E5B04A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10BA1-1501-4650-5D20-7DAB82328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6391-04EC-7000-D809-A0485BD9F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1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BD35-6FAC-6273-98B6-20AA6FF25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3530C-CD1E-8DE9-9151-A82D8A508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34302-08C3-04AE-8BFB-438DCA6BD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F8DD2-1505-31F1-C993-A5EFA15DC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08ED0-EAF3-6A67-18C2-1384AC7BF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A43F5-6864-88F3-57BC-B205451F6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7E6600-BB80-488F-10FA-B48547E4E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8FAD0-A0F1-70B1-5D35-BFD49D7A4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95FC-BC47-43D1-F593-A66180C1C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FFE9F-09E7-91E1-9B61-DAC945C03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31DD0-F581-E045-21A5-3D97C1D44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D6DA3-3287-5EA8-B95E-DBFAE9CA6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7D910-C3FB-EF1E-0336-01497E3C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A966A-131C-CD33-24B3-2D21769AA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8C80C-AEA8-A0A3-B21B-78B1176AE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ABF5A-123B-C142-32BD-FBF00C66D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A7AE6-F32F-41D2-B8A7-E28AEBAF8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9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4731-44CE-C0E6-ADC2-BC7BA224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800"/>
            <a:ext cx="9144000" cy="2387600"/>
          </a:xfrm>
        </p:spPr>
        <p:txBody>
          <a:bodyPr anchor="b"/>
          <a:lstStyle>
            <a:lvl1pPr algn="ctr">
              <a:defRPr sz="6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5649B-8096-AD20-A05B-5E338EB8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47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776E041A-C6BC-510A-DA72-615F29D0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81" y="110953"/>
            <a:ext cx="4583838" cy="11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3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570-A993-F72E-6326-AF34B906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C1EF-6868-553F-F589-A066FDFA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8803-E321-8EF2-01CD-00652F26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78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46DD-0CA8-BC13-70CB-19F7D30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9BFBC-CFC9-102E-47E3-BE7C6A3D5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06200-9EA2-8BD3-B3D6-3FC58C9F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95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A72-377D-0D8D-334F-F6B62D63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E5F8-26CF-0EB5-9932-522578C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3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7865C-B29E-DEC4-15F7-30946A03D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87139-35AA-F0E8-8869-0FF09EAA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66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4731-44CE-C0E6-ADC2-BC7BA224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800"/>
            <a:ext cx="9144000" cy="2387600"/>
          </a:xfrm>
        </p:spPr>
        <p:txBody>
          <a:bodyPr anchor="b"/>
          <a:lstStyle>
            <a:lvl1pPr algn="ctr">
              <a:defRPr sz="6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5649B-8096-AD20-A05B-5E338EB8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47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776E041A-C6BC-510A-DA72-615F29D0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81" y="110953"/>
            <a:ext cx="4583838" cy="11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5E48-241A-919A-3016-721E5A0A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E9D6-261C-959A-6953-BE682E61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9F6EC-1F30-324A-FCAF-4AC68C251E11}"/>
              </a:ext>
            </a:extLst>
          </p:cNvPr>
          <p:cNvSpPr/>
          <p:nvPr/>
        </p:nvSpPr>
        <p:spPr>
          <a:xfrm>
            <a:off x="-25400" y="6195898"/>
            <a:ext cx="122174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72B0D-E353-1458-AD96-AF629DE2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" r="-1" b="-5808"/>
          <a:stretch/>
        </p:blipFill>
        <p:spPr>
          <a:xfrm>
            <a:off x="9826895" y="6233823"/>
            <a:ext cx="2277161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D9C7A-EE53-B092-523A-A6757F06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01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D9C7A-EE53-B092-523A-A6757F06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ADEEC-3C42-0FD5-A533-627CAE87026D}"/>
              </a:ext>
            </a:extLst>
          </p:cNvPr>
          <p:cNvSpPr/>
          <p:nvPr/>
        </p:nvSpPr>
        <p:spPr>
          <a:xfrm>
            <a:off x="-25400" y="6195898"/>
            <a:ext cx="122174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4E760-55A8-2621-CFA3-226246E13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" r="-1" b="-5808"/>
          <a:stretch/>
        </p:blipFill>
        <p:spPr>
          <a:xfrm>
            <a:off x="9826895" y="6233823"/>
            <a:ext cx="2277161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/>
          <a:lstStyle>
            <a:lvl1pPr algn="ctr"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26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lue and white ball in a grassy area with trees and buildings in the background">
            <a:extLst>
              <a:ext uri="{FF2B5EF4-FFF2-40B4-BE49-F238E27FC236}">
                <a16:creationId xmlns:a16="http://schemas.microsoft.com/office/drawing/2014/main" id="{C4101447-9E81-103F-9623-694B10468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4360"/>
          <a:stretch/>
        </p:blipFill>
        <p:spPr>
          <a:xfrm>
            <a:off x="-69546" y="0"/>
            <a:ext cx="12358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64000"/>
            </a:schemeClr>
          </a:solidFill>
        </p:spPr>
        <p:txBody>
          <a:bodyPr anchor="ctr">
            <a:normAutofit/>
          </a:bodyPr>
          <a:lstStyle>
            <a:lvl1pPr algn="ctr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04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5E48-241A-919A-3016-721E5A0A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E9D6-261C-959A-6953-BE682E61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9F6EC-1F30-324A-FCAF-4AC68C251E11}"/>
              </a:ext>
            </a:extLst>
          </p:cNvPr>
          <p:cNvSpPr/>
          <p:nvPr/>
        </p:nvSpPr>
        <p:spPr>
          <a:xfrm>
            <a:off x="-25400" y="6195898"/>
            <a:ext cx="122174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72B0D-E353-1458-AD96-AF629DE2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" r="-1" b="-5808"/>
          <a:stretch/>
        </p:blipFill>
        <p:spPr>
          <a:xfrm>
            <a:off x="9826895" y="6233823"/>
            <a:ext cx="2277161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4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017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6407-53A4-7A94-DECA-F35E7D72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F9E-8899-ACE5-2AE3-33B9E370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F8D3-947A-071E-3536-0EA12154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07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16FC7C-9E95-9E57-0A5A-B91C82655284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46407-53A4-7A94-DECA-F35E7D72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54" y="681037"/>
            <a:ext cx="4317492" cy="1325563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F9E-8899-ACE5-2AE3-33B9E370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854" y="2256631"/>
            <a:ext cx="431749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F8D3-947A-071E-3536-0EA12154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0408" y="681037"/>
            <a:ext cx="5614416" cy="59269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DB0549E4-D9F1-B607-EE1E-484CD6098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31" y="6146943"/>
            <a:ext cx="690294" cy="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3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936-E260-8AEF-9DCE-1B093CAD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7500-ACAC-87CA-7003-38E8FE84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CA59-6248-9C23-F621-DF1C67DBD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EE240-F862-7E7F-42C7-E52DD106E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274FF-32B1-836E-A433-64900FA0E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F3421-C51B-6D61-49E3-54AB4BEE1D78}"/>
              </a:ext>
            </a:extLst>
          </p:cNvPr>
          <p:cNvSpPr/>
          <p:nvPr/>
        </p:nvSpPr>
        <p:spPr>
          <a:xfrm>
            <a:off x="-25400" y="6195898"/>
            <a:ext cx="122174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F66DB-6556-2C00-1514-BBBC1FF1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" r="-1" b="-5808"/>
          <a:stretch/>
        </p:blipFill>
        <p:spPr>
          <a:xfrm>
            <a:off x="9826895" y="6233823"/>
            <a:ext cx="2277161" cy="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7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319B-7705-E57E-DB59-F27F9F5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658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2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570-A993-F72E-6326-AF34B906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C1EF-6868-553F-F589-A066FDFA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8803-E321-8EF2-01CD-00652F26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114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46DD-0CA8-BC13-70CB-19F7D30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9BFBC-CFC9-102E-47E3-BE7C6A3D5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06200-9EA2-8BD3-B3D6-3FC58C9F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2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A72-377D-0D8D-334F-F6B62D63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E5F8-26CF-0EB5-9932-522578C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48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7865C-B29E-DEC4-15F7-30946A03D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87139-35AA-F0E8-8869-0FF09EAA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01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D9C7A-EE53-B092-523A-A6757F06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47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lue and white ball in a grassy area with trees and buildings in the background">
            <a:extLst>
              <a:ext uri="{FF2B5EF4-FFF2-40B4-BE49-F238E27FC236}">
                <a16:creationId xmlns:a16="http://schemas.microsoft.com/office/drawing/2014/main" id="{C4101447-9E81-103F-9623-694B10468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4360"/>
          <a:stretch/>
        </p:blipFill>
        <p:spPr>
          <a:xfrm>
            <a:off x="-69546" y="0"/>
            <a:ext cx="12358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64000"/>
            </a:schemeClr>
          </a:solidFill>
        </p:spPr>
        <p:txBody>
          <a:bodyPr anchor="ctr">
            <a:normAutofit/>
          </a:bodyPr>
          <a:lstStyle>
            <a:lvl1pPr algn="ctr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90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0"/>
            </a:schemeClr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4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398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6407-53A4-7A94-DECA-F35E7D72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F9E-8899-ACE5-2AE3-33B9E370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F8D3-947A-071E-3536-0EA12154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1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936-E260-8AEF-9DCE-1B093CAD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7500-ACAC-87CA-7003-38E8FE84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CA59-6248-9C23-F621-DF1C67DBD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EE240-F862-7E7F-42C7-E52DD106E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274FF-32B1-836E-A433-64900FA0E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38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319B-7705-E57E-DB59-F27F9F5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0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96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9B290-7B87-2230-3B65-914E432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39623-8379-F6C5-9126-4A1917F8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7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534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9B290-7B87-2230-3B65-914E432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39623-8379-F6C5-9126-4A1917F8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7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90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534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4B55-98E1-E059-9453-865E14AF7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4820"/>
            <a:ext cx="9144000" cy="4665980"/>
          </a:xfrm>
        </p:spPr>
        <p:txBody>
          <a:bodyPr anchor="ctr">
            <a:normAutofit fontScale="90000"/>
          </a:bodyPr>
          <a:lstStyle/>
          <a:p>
            <a:r>
              <a:rPr lang="en-US" sz="8900" dirty="0"/>
              <a:t>Student Equity Plan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Metrics, Strategies, and Action Items</a:t>
            </a:r>
            <a:br>
              <a:rPr lang="en-US" dirty="0">
                <a:solidFill>
                  <a:schemeClr val="accent3"/>
                </a:solidFill>
              </a:rPr>
            </a:br>
            <a:br>
              <a:rPr lang="en-US" dirty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2025-28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395C-10AC-42D4-0C3E-DDF55540F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AC8852-2225-5DE3-D90E-A96BB464ED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500242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655DC-8435-7855-59C6-918B459A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4" y="394837"/>
            <a:ext cx="4224118" cy="20062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Metric 5: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Transfer to a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4-Year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594E4-E43E-7521-8FC9-0A6B011FF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341" y="2552796"/>
            <a:ext cx="4493742" cy="1500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percentage of students who transfer to a 4-year university within four academic years of starting at SBVC.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6FDB9F-0DA0-1428-AEBE-D74AD1536C87}"/>
              </a:ext>
            </a:extLst>
          </p:cNvPr>
          <p:cNvGrpSpPr/>
          <p:nvPr/>
        </p:nvGrpSpPr>
        <p:grpSpPr>
          <a:xfrm>
            <a:off x="727446" y="4204699"/>
            <a:ext cx="3547533" cy="2504445"/>
            <a:chOff x="727445" y="4379265"/>
            <a:chExt cx="3547533" cy="22278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61AC42-1031-FED7-4396-3B79ED35B106}"/>
                </a:ext>
              </a:extLst>
            </p:cNvPr>
            <p:cNvSpPr/>
            <p:nvPr/>
          </p:nvSpPr>
          <p:spPr>
            <a:xfrm>
              <a:off x="727445" y="4379265"/>
              <a:ext cx="3547533" cy="823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72A85F-17D9-FE40-2D7B-071B23386C60}"/>
                </a:ext>
              </a:extLst>
            </p:cNvPr>
            <p:cNvSpPr txBox="1"/>
            <p:nvPr/>
          </p:nvSpPr>
          <p:spPr>
            <a:xfrm>
              <a:off x="727445" y="4391137"/>
              <a:ext cx="3547533" cy="22159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Disproportionately Impacted Students</a:t>
              </a:r>
              <a:br>
                <a:rPr lang="en-US" dirty="0">
                  <a:solidFill>
                    <a:schemeClr val="tx2"/>
                  </a:solidFill>
                  <a:latin typeface="+mj-lt"/>
                </a:rPr>
              </a:br>
              <a:endParaRPr lang="en-US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Male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Hispanic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Students w/ Disabilities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First-Generation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LGBTQ+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627F6E-A98B-D8AC-D47E-3DD832C42731}"/>
              </a:ext>
            </a:extLst>
          </p:cNvPr>
          <p:cNvGrpSpPr/>
          <p:nvPr/>
        </p:nvGrpSpPr>
        <p:grpSpPr>
          <a:xfrm>
            <a:off x="5409617" y="701923"/>
            <a:ext cx="5867193" cy="1166871"/>
            <a:chOff x="5409618" y="1014938"/>
            <a:chExt cx="5867193" cy="116687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E35C7A-8585-DA9E-E8C6-E502F508E573}"/>
                </a:ext>
              </a:extLst>
            </p:cNvPr>
            <p:cNvSpPr/>
            <p:nvPr/>
          </p:nvSpPr>
          <p:spPr>
            <a:xfrm>
              <a:off x="5409618" y="1234394"/>
              <a:ext cx="5867193" cy="947415"/>
            </a:xfrm>
            <a:custGeom>
              <a:avLst/>
              <a:gdLst>
                <a:gd name="connsiteX0" fmla="*/ 0 w 10515600"/>
                <a:gd name="connsiteY0" fmla="*/ 0 h 1323000"/>
                <a:gd name="connsiteX1" fmla="*/ 10515600 w 10515600"/>
                <a:gd name="connsiteY1" fmla="*/ 0 h 1323000"/>
                <a:gd name="connsiteX2" fmla="*/ 10515600 w 10515600"/>
                <a:gd name="connsiteY2" fmla="*/ 1323000 h 1323000"/>
                <a:gd name="connsiteX3" fmla="*/ 0 w 10515600"/>
                <a:gd name="connsiteY3" fmla="*/ 1323000 h 1323000"/>
                <a:gd name="connsiteX4" fmla="*/ 0 w 10515600"/>
                <a:gd name="connsiteY4" fmla="*/ 0 h 132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323000">
                  <a:moveTo>
                    <a:pt x="0" y="0"/>
                  </a:moveTo>
                  <a:lnTo>
                    <a:pt x="10515600" y="0"/>
                  </a:lnTo>
                  <a:lnTo>
                    <a:pt x="10515600" y="1323000"/>
                  </a:lnTo>
                  <a:lnTo>
                    <a:pt x="0" y="132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Research and Inquiry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Career and Academic Pathway (CAP) Review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34F4AFC-F2BB-02B0-8C52-752AED08FFD8}"/>
                </a:ext>
              </a:extLst>
            </p:cNvPr>
            <p:cNvSpPr/>
            <p:nvPr/>
          </p:nvSpPr>
          <p:spPr>
            <a:xfrm>
              <a:off x="5729876" y="1014938"/>
              <a:ext cx="3331464" cy="438912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Access and Awareness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60621-A550-FFE3-EF99-E4C2B9AED03F}"/>
              </a:ext>
            </a:extLst>
          </p:cNvPr>
          <p:cNvGrpSpPr/>
          <p:nvPr/>
        </p:nvGrpSpPr>
        <p:grpSpPr>
          <a:xfrm>
            <a:off x="5409618" y="2129858"/>
            <a:ext cx="5867193" cy="1718198"/>
            <a:chOff x="5409618" y="2469890"/>
            <a:chExt cx="5867193" cy="171819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B7A804-EDBC-A50D-8E94-06B074E80716}"/>
                </a:ext>
              </a:extLst>
            </p:cNvPr>
            <p:cNvSpPr/>
            <p:nvPr/>
          </p:nvSpPr>
          <p:spPr>
            <a:xfrm>
              <a:off x="5409618" y="2691290"/>
              <a:ext cx="5867193" cy="1496798"/>
            </a:xfrm>
            <a:custGeom>
              <a:avLst/>
              <a:gdLst>
                <a:gd name="connsiteX0" fmla="*/ 0 w 10515600"/>
                <a:gd name="connsiteY0" fmla="*/ 0 h 850500"/>
                <a:gd name="connsiteX1" fmla="*/ 10515600 w 10515600"/>
                <a:gd name="connsiteY1" fmla="*/ 0 h 850500"/>
                <a:gd name="connsiteX2" fmla="*/ 10515600 w 10515600"/>
                <a:gd name="connsiteY2" fmla="*/ 850500 h 850500"/>
                <a:gd name="connsiteX3" fmla="*/ 0 w 10515600"/>
                <a:gd name="connsiteY3" fmla="*/ 850500 h 850500"/>
                <a:gd name="connsiteX4" fmla="*/ 0 w 10515600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850500">
                  <a:moveTo>
                    <a:pt x="0" y="0"/>
                  </a:moveTo>
                  <a:lnTo>
                    <a:pt x="10515600" y="0"/>
                  </a:lnTo>
                  <a:lnTo>
                    <a:pt x="10515600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Corequisite Review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Communities of Practice</a:t>
              </a:r>
            </a:p>
            <a:p>
              <a:pPr marL="115888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Curriculum/SLO Review</a:t>
              </a:r>
            </a:p>
            <a:p>
              <a:pPr marL="115888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Hiring Procedure Review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2A9870-6B22-1687-5482-48D2BF734FCA}"/>
                </a:ext>
              </a:extLst>
            </p:cNvPr>
            <p:cNvSpPr/>
            <p:nvPr/>
          </p:nvSpPr>
          <p:spPr>
            <a:xfrm>
              <a:off x="5729875" y="2469890"/>
              <a:ext cx="3331464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Equity-Minded Instruction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5C9E16-BA67-9D98-6757-8A2178A3BB0B}"/>
              </a:ext>
            </a:extLst>
          </p:cNvPr>
          <p:cNvGrpSpPr/>
          <p:nvPr/>
        </p:nvGrpSpPr>
        <p:grpSpPr>
          <a:xfrm>
            <a:off x="5409618" y="4109119"/>
            <a:ext cx="5867193" cy="2323443"/>
            <a:chOff x="5409618" y="4276171"/>
            <a:chExt cx="5867193" cy="232344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B2B002-154F-3B09-A3A9-0D9DA73C954E}"/>
                </a:ext>
              </a:extLst>
            </p:cNvPr>
            <p:cNvSpPr/>
            <p:nvPr/>
          </p:nvSpPr>
          <p:spPr>
            <a:xfrm>
              <a:off x="5409618" y="4497572"/>
              <a:ext cx="5867193" cy="2102042"/>
            </a:xfrm>
            <a:custGeom>
              <a:avLst/>
              <a:gdLst>
                <a:gd name="connsiteX0" fmla="*/ 0 w 10515600"/>
                <a:gd name="connsiteY0" fmla="*/ 0 h 1086750"/>
                <a:gd name="connsiteX1" fmla="*/ 10515600 w 10515600"/>
                <a:gd name="connsiteY1" fmla="*/ 0 h 1086750"/>
                <a:gd name="connsiteX2" fmla="*/ 10515600 w 10515600"/>
                <a:gd name="connsiteY2" fmla="*/ 1086750 h 1086750"/>
                <a:gd name="connsiteX3" fmla="*/ 0 w 10515600"/>
                <a:gd name="connsiteY3" fmla="*/ 1086750 h 1086750"/>
                <a:gd name="connsiteX4" fmla="*/ 0 w 10515600"/>
                <a:gd name="connsiteY4" fmla="*/ 0 h 108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086750">
                  <a:moveTo>
                    <a:pt x="0" y="0"/>
                  </a:moveTo>
                  <a:lnTo>
                    <a:pt x="10515600" y="0"/>
                  </a:lnTo>
                  <a:lnTo>
                    <a:pt x="10515600" y="1086750"/>
                  </a:lnTo>
                  <a:lnTo>
                    <a:pt x="0" y="1086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Counselor Liaisons &amp; Faculty Communication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Learning Communities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Education Plans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Mentorship Models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</a:t>
              </a:r>
              <a:r>
                <a:rPr lang="en-US" dirty="0"/>
                <a:t>tudent Center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Intentional and Targeted Messaging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0DC8557-8EE8-5FF7-0829-6BA56E801095}"/>
                </a:ext>
              </a:extLst>
            </p:cNvPr>
            <p:cNvSpPr/>
            <p:nvPr/>
          </p:nvSpPr>
          <p:spPr>
            <a:xfrm>
              <a:off x="5729875" y="4276171"/>
              <a:ext cx="3331464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Student-Centered Support</a:t>
              </a:r>
            </a:p>
          </p:txBody>
        </p:sp>
      </p:grp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4088ECF5-FCB5-A959-60AA-DBF8ED4A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31" y="6146943"/>
            <a:ext cx="690294" cy="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BEE5D-6E4D-0BD8-746A-719E8132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the Student Equity Planning Committee do to support you?</a:t>
            </a:r>
          </a:p>
        </p:txBody>
      </p:sp>
    </p:spTree>
    <p:extLst>
      <p:ext uri="{BB962C8B-B14F-4D97-AF65-F5344CB8AC3E}">
        <p14:creationId xmlns:p14="http://schemas.microsoft.com/office/powerpoint/2010/main" val="182888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EA0D-FEDF-074C-ACBD-0416407E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C8651-36D7-3F20-D66B-C5ADEB24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5403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FF16868-9F7A-37AA-DA82-30C50BCF7A01}"/>
              </a:ext>
            </a:extLst>
          </p:cNvPr>
          <p:cNvSpPr/>
          <p:nvPr/>
        </p:nvSpPr>
        <p:spPr>
          <a:xfrm>
            <a:off x="838200" y="1334004"/>
            <a:ext cx="579821" cy="579821"/>
          </a:xfrm>
          <a:prstGeom prst="ellipse">
            <a:avLst/>
          </a:prstGeom>
          <a:solidFill>
            <a:srgbClr val="DAE1E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5AC5A-415B-8759-B1E3-9A4CD67B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45"/>
          </a:xfrm>
        </p:spPr>
        <p:txBody>
          <a:bodyPr/>
          <a:lstStyle/>
          <a:p>
            <a:r>
              <a:rPr lang="en-US" dirty="0"/>
              <a:t>Student Equity &amp; Achievement Metrics</a:t>
            </a:r>
          </a:p>
        </p:txBody>
      </p:sp>
      <p:pic>
        <p:nvPicPr>
          <p:cNvPr id="5" name="Content Placeholder 4" descr="Checkmark with solid fill">
            <a:extLst>
              <a:ext uri="{FF2B5EF4-FFF2-40B4-BE49-F238E27FC236}">
                <a16:creationId xmlns:a16="http://schemas.microsoft.com/office/drawing/2014/main" id="{D26673F9-9D22-1B33-57DC-C26CE5A12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509" y="1395314"/>
            <a:ext cx="457200" cy="457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17B8A-B018-F483-4B30-0BBB1A885550}"/>
              </a:ext>
            </a:extLst>
          </p:cNvPr>
          <p:cNvSpPr txBox="1"/>
          <p:nvPr/>
        </p:nvSpPr>
        <p:spPr>
          <a:xfrm>
            <a:off x="1501976" y="1334004"/>
            <a:ext cx="100335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Metric 1: Successful Enrollment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Metric 2: Transfer-Level Math and English Completion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Metric 3: Term-to-Term Persistence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Metric 4: Vision Goal Completion (Graduation)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Metric 5: Transfer to 4-Year University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27AC50-BB8C-24EA-88F9-AECE0B705ECD}"/>
              </a:ext>
            </a:extLst>
          </p:cNvPr>
          <p:cNvSpPr/>
          <p:nvPr/>
        </p:nvSpPr>
        <p:spPr>
          <a:xfrm>
            <a:off x="838200" y="2313070"/>
            <a:ext cx="579821" cy="579821"/>
          </a:xfrm>
          <a:prstGeom prst="ellipse">
            <a:avLst/>
          </a:prstGeom>
          <a:solidFill>
            <a:srgbClr val="DAE1E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4C308D-C54F-CD5D-7CDA-B49C805CDFA4}"/>
              </a:ext>
            </a:extLst>
          </p:cNvPr>
          <p:cNvSpPr/>
          <p:nvPr/>
        </p:nvSpPr>
        <p:spPr>
          <a:xfrm>
            <a:off x="838200" y="3292136"/>
            <a:ext cx="579821" cy="579821"/>
          </a:xfrm>
          <a:prstGeom prst="ellipse">
            <a:avLst/>
          </a:prstGeom>
          <a:solidFill>
            <a:srgbClr val="DAE1E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6614FF-B2D0-41F8-225A-21C6F78D4A1C}"/>
              </a:ext>
            </a:extLst>
          </p:cNvPr>
          <p:cNvSpPr/>
          <p:nvPr/>
        </p:nvSpPr>
        <p:spPr>
          <a:xfrm>
            <a:off x="838200" y="4271202"/>
            <a:ext cx="579821" cy="579821"/>
          </a:xfrm>
          <a:prstGeom prst="ellipse">
            <a:avLst/>
          </a:prstGeom>
          <a:solidFill>
            <a:srgbClr val="DAE1E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E322E8-5722-E212-03A8-B7722A3B7440}"/>
              </a:ext>
            </a:extLst>
          </p:cNvPr>
          <p:cNvSpPr/>
          <p:nvPr/>
        </p:nvSpPr>
        <p:spPr>
          <a:xfrm>
            <a:off x="838200" y="5250269"/>
            <a:ext cx="579821" cy="579821"/>
          </a:xfrm>
          <a:prstGeom prst="ellipse">
            <a:avLst/>
          </a:prstGeom>
          <a:solidFill>
            <a:srgbClr val="DAE1E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losed book with solid fill">
            <a:extLst>
              <a:ext uri="{FF2B5EF4-FFF2-40B4-BE49-F238E27FC236}">
                <a16:creationId xmlns:a16="http://schemas.microsoft.com/office/drawing/2014/main" id="{CDEBB378-C63B-85D0-31D8-AF8A613C6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509" y="2374380"/>
            <a:ext cx="457200" cy="457200"/>
          </a:xfrm>
          <a:prstGeom prst="rect">
            <a:avLst/>
          </a:prstGeom>
        </p:spPr>
      </p:pic>
      <p:pic>
        <p:nvPicPr>
          <p:cNvPr id="18" name="Graphic 17" descr="Repeat with solid fill">
            <a:extLst>
              <a:ext uri="{FF2B5EF4-FFF2-40B4-BE49-F238E27FC236}">
                <a16:creationId xmlns:a16="http://schemas.microsoft.com/office/drawing/2014/main" id="{02F9AAB2-05ED-54A1-CD47-315CD74B7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509" y="3353446"/>
            <a:ext cx="457200" cy="457200"/>
          </a:xfrm>
          <a:prstGeom prst="rect">
            <a:avLst/>
          </a:prstGeom>
        </p:spPr>
      </p:pic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C15C79BA-52D4-18F7-2FBD-5DFE709A6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509" y="4332512"/>
            <a:ext cx="457200" cy="457200"/>
          </a:xfrm>
          <a:prstGeom prst="rect">
            <a:avLst/>
          </a:prstGeom>
        </p:spPr>
      </p:pic>
      <p:pic>
        <p:nvPicPr>
          <p:cNvPr id="22" name="Graphic 21" descr="Signpost with solid fill">
            <a:extLst>
              <a:ext uri="{FF2B5EF4-FFF2-40B4-BE49-F238E27FC236}">
                <a16:creationId xmlns:a16="http://schemas.microsoft.com/office/drawing/2014/main" id="{DCC922AD-9253-7987-38B4-5F45F1BA5B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9509" y="531157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E942A-AE57-64E5-1E80-257A9F1E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047A-9CD0-0334-537A-64D1A1FD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Data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E031-65D2-FC7F-9590-4AF76436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addition to the five SEA metrics, the Student Equity Plan requires colleges to examine: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9FE1C-1849-80B2-66AF-3BBD4D5E2598}"/>
              </a:ext>
            </a:extLst>
          </p:cNvPr>
          <p:cNvSpPr txBox="1"/>
          <p:nvPr/>
        </p:nvSpPr>
        <p:spPr>
          <a:xfrm>
            <a:off x="838200" y="2861953"/>
            <a:ext cx="10515600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Education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Financial Aid*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Student Accessibility Services (SAS)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EOPS/CalWORKs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Foster Youth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Veterans Resource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Credit for Prior Learning (CPL)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/>
                </a:solidFill>
                <a:latin typeface="Franklin Gothic Book" panose="020B0503020102020204" pitchFamily="34" charset="0"/>
              </a:rPr>
              <a:t>Dual Enrollment*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Strong Workforce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18BA-EFC8-681F-655B-E840D4C96C5B}"/>
              </a:ext>
            </a:extLst>
          </p:cNvPr>
          <p:cNvSpPr txBox="1"/>
          <p:nvPr/>
        </p:nvSpPr>
        <p:spPr>
          <a:xfrm>
            <a:off x="9748872" y="5826265"/>
            <a:ext cx="16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*SBVC Priority</a:t>
            </a:r>
          </a:p>
        </p:txBody>
      </p:sp>
    </p:spTree>
    <p:extLst>
      <p:ext uri="{BB962C8B-B14F-4D97-AF65-F5344CB8AC3E}">
        <p14:creationId xmlns:p14="http://schemas.microsoft.com/office/powerpoint/2010/main" val="60292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5DD30-21C3-87C4-28E5-1F7EFDD5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05EE-CD9F-237B-1E33-0011E44A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6533" cy="1325563"/>
          </a:xfrm>
        </p:spPr>
        <p:txBody>
          <a:bodyPr/>
          <a:lstStyle/>
          <a:p>
            <a:r>
              <a:rPr lang="en-US" dirty="0"/>
              <a:t>Student Equity &amp; Achievement Dashboard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B24BE8-769B-7A3E-B18B-3B84E0884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4015" y="1690688"/>
            <a:ext cx="3515784" cy="351578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858212-4286-F89A-0B44-B6DBCE1E98F4}"/>
              </a:ext>
            </a:extLst>
          </p:cNvPr>
          <p:cNvSpPr txBox="1"/>
          <p:nvPr/>
        </p:nvSpPr>
        <p:spPr>
          <a:xfrm>
            <a:off x="1273173" y="5153024"/>
            <a:ext cx="3437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bit.ly/</a:t>
            </a:r>
            <a:r>
              <a:rPr lang="en-US" sz="4000" dirty="0" err="1">
                <a:solidFill>
                  <a:schemeClr val="accent3"/>
                </a:solidFill>
              </a:rPr>
              <a:t>sbvcsea</a:t>
            </a:r>
            <a:endParaRPr lang="en-US" sz="4000" dirty="0">
              <a:solidFill>
                <a:schemeClr val="accent3"/>
              </a:solidFill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1D1722-8379-2498-D583-DA2A77037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690688"/>
            <a:ext cx="4170222" cy="41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8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8717-D019-4A41-082C-A95946EC8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FB5E6A-91B5-51AD-147A-C946E79F0D40}"/>
              </a:ext>
            </a:extLst>
          </p:cNvPr>
          <p:cNvSpPr txBox="1"/>
          <p:nvPr/>
        </p:nvSpPr>
        <p:spPr>
          <a:xfrm>
            <a:off x="838200" y="2154291"/>
            <a:ext cx="4947606" cy="16619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457200" tIns="365760" rIns="274320" bIns="18288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Create clear pathways and remove informational barriers so that prospective and current students understand their educational opportunities.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ED2B2-BAEF-65EC-B58C-36E1E095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Key Strategies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6AB7B6-D3C0-0238-3191-2226BB22D017}"/>
              </a:ext>
            </a:extLst>
          </p:cNvPr>
          <p:cNvSpPr/>
          <p:nvPr/>
        </p:nvSpPr>
        <p:spPr>
          <a:xfrm>
            <a:off x="1180325" y="1947651"/>
            <a:ext cx="3828644" cy="413280"/>
          </a:xfrm>
          <a:custGeom>
            <a:avLst/>
            <a:gdLst>
              <a:gd name="connsiteX0" fmla="*/ 0 w 7360920"/>
              <a:gd name="connsiteY0" fmla="*/ 68881 h 413280"/>
              <a:gd name="connsiteX1" fmla="*/ 68881 w 7360920"/>
              <a:gd name="connsiteY1" fmla="*/ 0 h 413280"/>
              <a:gd name="connsiteX2" fmla="*/ 7292039 w 7360920"/>
              <a:gd name="connsiteY2" fmla="*/ 0 h 413280"/>
              <a:gd name="connsiteX3" fmla="*/ 7360920 w 7360920"/>
              <a:gd name="connsiteY3" fmla="*/ 68881 h 413280"/>
              <a:gd name="connsiteX4" fmla="*/ 7360920 w 7360920"/>
              <a:gd name="connsiteY4" fmla="*/ 344399 h 413280"/>
              <a:gd name="connsiteX5" fmla="*/ 7292039 w 7360920"/>
              <a:gd name="connsiteY5" fmla="*/ 413280 h 413280"/>
              <a:gd name="connsiteX6" fmla="*/ 68881 w 7360920"/>
              <a:gd name="connsiteY6" fmla="*/ 413280 h 413280"/>
              <a:gd name="connsiteX7" fmla="*/ 0 w 7360920"/>
              <a:gd name="connsiteY7" fmla="*/ 344399 h 413280"/>
              <a:gd name="connsiteX8" fmla="*/ 0 w 7360920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292039" y="0"/>
                </a:lnTo>
                <a:cubicBezTo>
                  <a:pt x="7330081" y="0"/>
                  <a:pt x="7360920" y="30839"/>
                  <a:pt x="7360920" y="68881"/>
                </a:cubicBezTo>
                <a:lnTo>
                  <a:pt x="7360920" y="344399"/>
                </a:lnTo>
                <a:cubicBezTo>
                  <a:pt x="7360920" y="382441"/>
                  <a:pt x="7330081" y="413280"/>
                  <a:pt x="7292039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tx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400" tIns="20175" rIns="298400" bIns="20175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Access and Awareness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B28F5-924B-2E9F-0E17-1D75DCBA2CC2}"/>
              </a:ext>
            </a:extLst>
          </p:cNvPr>
          <p:cNvSpPr txBox="1"/>
          <p:nvPr/>
        </p:nvSpPr>
        <p:spPr>
          <a:xfrm>
            <a:off x="838200" y="4386778"/>
            <a:ext cx="4947606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457200" tIns="365760" rIns="274320" bIns="18288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Build strong, sustained partnerships with K-12 schools, universities, local organizations, and regional networks.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F574E5-46CC-FC9F-B678-B16925E09C32}"/>
              </a:ext>
            </a:extLst>
          </p:cNvPr>
          <p:cNvSpPr/>
          <p:nvPr/>
        </p:nvSpPr>
        <p:spPr>
          <a:xfrm>
            <a:off x="1180324" y="4180138"/>
            <a:ext cx="3828645" cy="413280"/>
          </a:xfrm>
          <a:custGeom>
            <a:avLst/>
            <a:gdLst>
              <a:gd name="connsiteX0" fmla="*/ 0 w 7360920"/>
              <a:gd name="connsiteY0" fmla="*/ 68881 h 413280"/>
              <a:gd name="connsiteX1" fmla="*/ 68881 w 7360920"/>
              <a:gd name="connsiteY1" fmla="*/ 0 h 413280"/>
              <a:gd name="connsiteX2" fmla="*/ 7292039 w 7360920"/>
              <a:gd name="connsiteY2" fmla="*/ 0 h 413280"/>
              <a:gd name="connsiteX3" fmla="*/ 7360920 w 7360920"/>
              <a:gd name="connsiteY3" fmla="*/ 68881 h 413280"/>
              <a:gd name="connsiteX4" fmla="*/ 7360920 w 7360920"/>
              <a:gd name="connsiteY4" fmla="*/ 344399 h 413280"/>
              <a:gd name="connsiteX5" fmla="*/ 7292039 w 7360920"/>
              <a:gd name="connsiteY5" fmla="*/ 413280 h 413280"/>
              <a:gd name="connsiteX6" fmla="*/ 68881 w 7360920"/>
              <a:gd name="connsiteY6" fmla="*/ 413280 h 413280"/>
              <a:gd name="connsiteX7" fmla="*/ 0 w 7360920"/>
              <a:gd name="connsiteY7" fmla="*/ 344399 h 413280"/>
              <a:gd name="connsiteX8" fmla="*/ 0 w 7360920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292039" y="0"/>
                </a:lnTo>
                <a:cubicBezTo>
                  <a:pt x="7330081" y="0"/>
                  <a:pt x="7360920" y="30839"/>
                  <a:pt x="7360920" y="68881"/>
                </a:cubicBezTo>
                <a:lnTo>
                  <a:pt x="7360920" y="344399"/>
                </a:lnTo>
                <a:cubicBezTo>
                  <a:pt x="7360920" y="382441"/>
                  <a:pt x="7330081" y="413280"/>
                  <a:pt x="7292039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tx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400" tIns="20175" rIns="298400" bIns="20175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Community Engagement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E280C7-2E38-6088-292B-D165159F910D}"/>
              </a:ext>
            </a:extLst>
          </p:cNvPr>
          <p:cNvSpPr txBox="1"/>
          <p:nvPr/>
        </p:nvSpPr>
        <p:spPr>
          <a:xfrm>
            <a:off x="6406194" y="2154291"/>
            <a:ext cx="4947606" cy="16619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457200" tIns="365760" rIns="274320" bIns="18288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Embed equity into teaching practices, hiring, and curriculum development to ensure students experience inclusive and culturally responsive instruction.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A901C3-24D4-2530-B257-8C774D69647B}"/>
              </a:ext>
            </a:extLst>
          </p:cNvPr>
          <p:cNvSpPr/>
          <p:nvPr/>
        </p:nvSpPr>
        <p:spPr>
          <a:xfrm>
            <a:off x="6748319" y="1947651"/>
            <a:ext cx="3828644" cy="413280"/>
          </a:xfrm>
          <a:custGeom>
            <a:avLst/>
            <a:gdLst>
              <a:gd name="connsiteX0" fmla="*/ 0 w 7360920"/>
              <a:gd name="connsiteY0" fmla="*/ 68881 h 413280"/>
              <a:gd name="connsiteX1" fmla="*/ 68881 w 7360920"/>
              <a:gd name="connsiteY1" fmla="*/ 0 h 413280"/>
              <a:gd name="connsiteX2" fmla="*/ 7292039 w 7360920"/>
              <a:gd name="connsiteY2" fmla="*/ 0 h 413280"/>
              <a:gd name="connsiteX3" fmla="*/ 7360920 w 7360920"/>
              <a:gd name="connsiteY3" fmla="*/ 68881 h 413280"/>
              <a:gd name="connsiteX4" fmla="*/ 7360920 w 7360920"/>
              <a:gd name="connsiteY4" fmla="*/ 344399 h 413280"/>
              <a:gd name="connsiteX5" fmla="*/ 7292039 w 7360920"/>
              <a:gd name="connsiteY5" fmla="*/ 413280 h 413280"/>
              <a:gd name="connsiteX6" fmla="*/ 68881 w 7360920"/>
              <a:gd name="connsiteY6" fmla="*/ 413280 h 413280"/>
              <a:gd name="connsiteX7" fmla="*/ 0 w 7360920"/>
              <a:gd name="connsiteY7" fmla="*/ 344399 h 413280"/>
              <a:gd name="connsiteX8" fmla="*/ 0 w 7360920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292039" y="0"/>
                </a:lnTo>
                <a:cubicBezTo>
                  <a:pt x="7330081" y="0"/>
                  <a:pt x="7360920" y="30839"/>
                  <a:pt x="7360920" y="68881"/>
                </a:cubicBezTo>
                <a:lnTo>
                  <a:pt x="7360920" y="344399"/>
                </a:lnTo>
                <a:cubicBezTo>
                  <a:pt x="7360920" y="382441"/>
                  <a:pt x="7330081" y="413280"/>
                  <a:pt x="7292039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tx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400" tIns="20175" rIns="298400" bIns="20175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Equity-Minded Instruction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C30B3D-271D-07B1-B181-C58F6043A0F8}"/>
              </a:ext>
            </a:extLst>
          </p:cNvPr>
          <p:cNvSpPr txBox="1"/>
          <p:nvPr/>
        </p:nvSpPr>
        <p:spPr>
          <a:xfrm>
            <a:off x="6406194" y="4386778"/>
            <a:ext cx="4947606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457200" tIns="365760" rIns="274320" bIns="182880" rtlCol="0">
            <a:spAutoFit/>
          </a:bodyPr>
          <a:lstStyle/>
          <a:p>
            <a:pPr marL="0" lvl="1" algn="l" defTabSz="6223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Provide proactive, personalized support, especially during specific markers in students’ educational journeys.</a:t>
            </a:r>
            <a:endParaRPr lang="en-US" sz="1800" kern="12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BE823C-F4DD-7482-67AB-7A0190197D01}"/>
              </a:ext>
            </a:extLst>
          </p:cNvPr>
          <p:cNvSpPr/>
          <p:nvPr/>
        </p:nvSpPr>
        <p:spPr>
          <a:xfrm>
            <a:off x="6748319" y="4180138"/>
            <a:ext cx="3828644" cy="413280"/>
          </a:xfrm>
          <a:custGeom>
            <a:avLst/>
            <a:gdLst>
              <a:gd name="connsiteX0" fmla="*/ 0 w 7360920"/>
              <a:gd name="connsiteY0" fmla="*/ 68881 h 413280"/>
              <a:gd name="connsiteX1" fmla="*/ 68881 w 7360920"/>
              <a:gd name="connsiteY1" fmla="*/ 0 h 413280"/>
              <a:gd name="connsiteX2" fmla="*/ 7292039 w 7360920"/>
              <a:gd name="connsiteY2" fmla="*/ 0 h 413280"/>
              <a:gd name="connsiteX3" fmla="*/ 7360920 w 7360920"/>
              <a:gd name="connsiteY3" fmla="*/ 68881 h 413280"/>
              <a:gd name="connsiteX4" fmla="*/ 7360920 w 7360920"/>
              <a:gd name="connsiteY4" fmla="*/ 344399 h 413280"/>
              <a:gd name="connsiteX5" fmla="*/ 7292039 w 7360920"/>
              <a:gd name="connsiteY5" fmla="*/ 413280 h 413280"/>
              <a:gd name="connsiteX6" fmla="*/ 68881 w 7360920"/>
              <a:gd name="connsiteY6" fmla="*/ 413280 h 413280"/>
              <a:gd name="connsiteX7" fmla="*/ 0 w 7360920"/>
              <a:gd name="connsiteY7" fmla="*/ 344399 h 413280"/>
              <a:gd name="connsiteX8" fmla="*/ 0 w 7360920"/>
              <a:gd name="connsiteY8" fmla="*/ 68881 h 4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0920" h="413280">
                <a:moveTo>
                  <a:pt x="0" y="68881"/>
                </a:moveTo>
                <a:cubicBezTo>
                  <a:pt x="0" y="30839"/>
                  <a:pt x="30839" y="0"/>
                  <a:pt x="68881" y="0"/>
                </a:cubicBezTo>
                <a:lnTo>
                  <a:pt x="7292039" y="0"/>
                </a:lnTo>
                <a:cubicBezTo>
                  <a:pt x="7330081" y="0"/>
                  <a:pt x="7360920" y="30839"/>
                  <a:pt x="7360920" y="68881"/>
                </a:cubicBezTo>
                <a:lnTo>
                  <a:pt x="7360920" y="344399"/>
                </a:lnTo>
                <a:cubicBezTo>
                  <a:pt x="7360920" y="382441"/>
                  <a:pt x="7330081" y="413280"/>
                  <a:pt x="7292039" y="413280"/>
                </a:cubicBezTo>
                <a:lnTo>
                  <a:pt x="68881" y="413280"/>
                </a:lnTo>
                <a:cubicBezTo>
                  <a:pt x="30839" y="413280"/>
                  <a:pt x="0" y="382441"/>
                  <a:pt x="0" y="344399"/>
                </a:cubicBezTo>
                <a:lnTo>
                  <a:pt x="0" y="68881"/>
                </a:lnTo>
                <a:close/>
              </a:path>
            </a:pathLst>
          </a:custGeom>
          <a:solidFill>
            <a:schemeClr val="tx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400" tIns="20175" rIns="298400" bIns="20175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Student-Centered Support</a:t>
            </a:r>
          </a:p>
        </p:txBody>
      </p:sp>
    </p:spTree>
    <p:extLst>
      <p:ext uri="{BB962C8B-B14F-4D97-AF65-F5344CB8AC3E}">
        <p14:creationId xmlns:p14="http://schemas.microsoft.com/office/powerpoint/2010/main" val="78265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6AEC3-C2C2-DF2E-9DE7-1FFF41F74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976A46-202F-9BF7-1AB3-8373B6E808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500242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16112-3213-12A5-5534-AACC13DB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4" y="394837"/>
            <a:ext cx="4224118" cy="200624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Metric 1: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Successful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9DD8-2C15-3372-14F2-3ADDD97B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154" y="2640079"/>
            <a:ext cx="4247532" cy="1500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percentage of first-time applicants who enroll by the end of that academic year (Summer to Spring).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200660-83AA-7401-6F31-B4BEF704126B}"/>
              </a:ext>
            </a:extLst>
          </p:cNvPr>
          <p:cNvGrpSpPr/>
          <p:nvPr/>
        </p:nvGrpSpPr>
        <p:grpSpPr>
          <a:xfrm>
            <a:off x="727445" y="4379265"/>
            <a:ext cx="3547533" cy="2220348"/>
            <a:chOff x="727445" y="4379265"/>
            <a:chExt cx="3547533" cy="22203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024B66-86BD-604C-10D8-55CA2F6C7AEA}"/>
                </a:ext>
              </a:extLst>
            </p:cNvPr>
            <p:cNvSpPr/>
            <p:nvPr/>
          </p:nvSpPr>
          <p:spPr>
            <a:xfrm>
              <a:off x="727445" y="4379265"/>
              <a:ext cx="3547533" cy="823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6DAE08-A25E-BDB3-CBF9-680F16E555D0}"/>
                </a:ext>
              </a:extLst>
            </p:cNvPr>
            <p:cNvSpPr txBox="1"/>
            <p:nvPr/>
          </p:nvSpPr>
          <p:spPr>
            <a:xfrm>
              <a:off x="727445" y="4383622"/>
              <a:ext cx="3547533" cy="22159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Disproportionately Impacted Students</a:t>
              </a:r>
              <a:br>
                <a:rPr lang="en-US" dirty="0">
                  <a:solidFill>
                    <a:schemeClr val="tx2"/>
                  </a:solidFill>
                  <a:latin typeface="+mj-lt"/>
                </a:rPr>
              </a:br>
              <a:endParaRPr lang="en-US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Black/African American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Filipino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First-Generation White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35-49 years old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D03AD4-0361-059F-C7B7-74F717ED4898}"/>
              </a:ext>
            </a:extLst>
          </p:cNvPr>
          <p:cNvGrpSpPr/>
          <p:nvPr/>
        </p:nvGrpSpPr>
        <p:grpSpPr>
          <a:xfrm>
            <a:off x="5706844" y="600721"/>
            <a:ext cx="5525384" cy="1800359"/>
            <a:chOff x="5706844" y="600721"/>
            <a:chExt cx="5525384" cy="180035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E0E392-5422-A2D2-D05D-BE9C38216116}"/>
                </a:ext>
              </a:extLst>
            </p:cNvPr>
            <p:cNvSpPr/>
            <p:nvPr/>
          </p:nvSpPr>
          <p:spPr>
            <a:xfrm>
              <a:off x="5706844" y="820178"/>
              <a:ext cx="5525384" cy="1580902"/>
            </a:xfrm>
            <a:custGeom>
              <a:avLst/>
              <a:gdLst>
                <a:gd name="connsiteX0" fmla="*/ 0 w 10515600"/>
                <a:gd name="connsiteY0" fmla="*/ 0 h 1323000"/>
                <a:gd name="connsiteX1" fmla="*/ 10515600 w 10515600"/>
                <a:gd name="connsiteY1" fmla="*/ 0 h 1323000"/>
                <a:gd name="connsiteX2" fmla="*/ 10515600 w 10515600"/>
                <a:gd name="connsiteY2" fmla="*/ 1323000 h 1323000"/>
                <a:gd name="connsiteX3" fmla="*/ 0 w 10515600"/>
                <a:gd name="connsiteY3" fmla="*/ 1323000 h 1323000"/>
                <a:gd name="connsiteX4" fmla="*/ 0 w 10515600"/>
                <a:gd name="connsiteY4" fmla="*/ 0 h 132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323000">
                  <a:moveTo>
                    <a:pt x="0" y="0"/>
                  </a:moveTo>
                  <a:lnTo>
                    <a:pt x="10515600" y="0"/>
                  </a:lnTo>
                  <a:lnTo>
                    <a:pt x="10515600" y="1323000"/>
                  </a:lnTo>
                  <a:lnTo>
                    <a:pt x="0" y="132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312420" rIns="0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Research and Inquiry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Diverse Course Offerings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Marketing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Textbooks and Course Materials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FC8E987-8DB6-A717-0BB6-A3451042D605}"/>
                </a:ext>
              </a:extLst>
            </p:cNvPr>
            <p:cNvSpPr/>
            <p:nvPr/>
          </p:nvSpPr>
          <p:spPr>
            <a:xfrm>
              <a:off x="5909065" y="600721"/>
              <a:ext cx="3971452" cy="438912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Access and Awareness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A488BD-42A4-1390-C7E5-63FB6C5B4E32}"/>
              </a:ext>
            </a:extLst>
          </p:cNvPr>
          <p:cNvGrpSpPr/>
          <p:nvPr/>
        </p:nvGrpSpPr>
        <p:grpSpPr>
          <a:xfrm>
            <a:off x="5706844" y="3010314"/>
            <a:ext cx="5525384" cy="1211686"/>
            <a:chOff x="5706844" y="2903005"/>
            <a:chExt cx="5525384" cy="12116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DA7E5C-66B2-CC57-F610-F84BF8AED63A}"/>
                </a:ext>
              </a:extLst>
            </p:cNvPr>
            <p:cNvSpPr/>
            <p:nvPr/>
          </p:nvSpPr>
          <p:spPr>
            <a:xfrm>
              <a:off x="5706844" y="3129503"/>
              <a:ext cx="5525384" cy="985188"/>
            </a:xfrm>
            <a:custGeom>
              <a:avLst/>
              <a:gdLst>
                <a:gd name="connsiteX0" fmla="*/ 0 w 10515600"/>
                <a:gd name="connsiteY0" fmla="*/ 0 h 850500"/>
                <a:gd name="connsiteX1" fmla="*/ 10515600 w 10515600"/>
                <a:gd name="connsiteY1" fmla="*/ 0 h 850500"/>
                <a:gd name="connsiteX2" fmla="*/ 10515600 w 10515600"/>
                <a:gd name="connsiteY2" fmla="*/ 850500 h 850500"/>
                <a:gd name="connsiteX3" fmla="*/ 0 w 10515600"/>
                <a:gd name="connsiteY3" fmla="*/ 850500 h 850500"/>
                <a:gd name="connsiteX4" fmla="*/ 0 w 10515600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850500">
                  <a:moveTo>
                    <a:pt x="0" y="0"/>
                  </a:moveTo>
                  <a:lnTo>
                    <a:pt x="10515600" y="0"/>
                  </a:lnTo>
                  <a:lnTo>
                    <a:pt x="10515600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High School and Regional Partnerships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Informational Sessions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897339-845C-5194-F3CE-62706EB89459}"/>
                </a:ext>
              </a:extLst>
            </p:cNvPr>
            <p:cNvSpPr/>
            <p:nvPr/>
          </p:nvSpPr>
          <p:spPr>
            <a:xfrm>
              <a:off x="5909065" y="2903005"/>
              <a:ext cx="3942038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Community Engagement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27FE6-7C89-2E22-E85E-EAB6A3985EFC}"/>
              </a:ext>
            </a:extLst>
          </p:cNvPr>
          <p:cNvGrpSpPr/>
          <p:nvPr/>
        </p:nvGrpSpPr>
        <p:grpSpPr>
          <a:xfrm>
            <a:off x="5706844" y="4831234"/>
            <a:ext cx="5525384" cy="1206588"/>
            <a:chOff x="5706844" y="4831234"/>
            <a:chExt cx="5525384" cy="120658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DA2D264-E5CA-181F-BCD6-D349CD3A0C9C}"/>
                </a:ext>
              </a:extLst>
            </p:cNvPr>
            <p:cNvSpPr/>
            <p:nvPr/>
          </p:nvSpPr>
          <p:spPr>
            <a:xfrm>
              <a:off x="5706844" y="5052634"/>
              <a:ext cx="5525384" cy="985188"/>
            </a:xfrm>
            <a:custGeom>
              <a:avLst/>
              <a:gdLst>
                <a:gd name="connsiteX0" fmla="*/ 0 w 10515600"/>
                <a:gd name="connsiteY0" fmla="*/ 0 h 1086750"/>
                <a:gd name="connsiteX1" fmla="*/ 10515600 w 10515600"/>
                <a:gd name="connsiteY1" fmla="*/ 0 h 1086750"/>
                <a:gd name="connsiteX2" fmla="*/ 10515600 w 10515600"/>
                <a:gd name="connsiteY2" fmla="*/ 1086750 h 1086750"/>
                <a:gd name="connsiteX3" fmla="*/ 0 w 10515600"/>
                <a:gd name="connsiteY3" fmla="*/ 1086750 h 1086750"/>
                <a:gd name="connsiteX4" fmla="*/ 0 w 10515600"/>
                <a:gd name="connsiteY4" fmla="*/ 0 h 108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086750">
                  <a:moveTo>
                    <a:pt x="0" y="0"/>
                  </a:moveTo>
                  <a:lnTo>
                    <a:pt x="10515600" y="0"/>
                  </a:lnTo>
                  <a:lnTo>
                    <a:pt x="10515600" y="1086750"/>
                  </a:lnTo>
                  <a:lnTo>
                    <a:pt x="0" y="1086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Application and Enrollment Workshops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Orientations and Onboarding Events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EB407-27E5-023B-8396-8F3A22AE61B1}"/>
                </a:ext>
              </a:extLst>
            </p:cNvPr>
            <p:cNvSpPr/>
            <p:nvPr/>
          </p:nvSpPr>
          <p:spPr>
            <a:xfrm>
              <a:off x="5909065" y="4831234"/>
              <a:ext cx="3942038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Student-Centered Onboarding</a:t>
              </a:r>
            </a:p>
          </p:txBody>
        </p:sp>
      </p:grpSp>
      <p:pic>
        <p:nvPicPr>
          <p:cNvPr id="21" name="Picture 20" descr="A blue and black logo&#10;&#10;AI-generated content may be incorrect.">
            <a:extLst>
              <a:ext uri="{FF2B5EF4-FFF2-40B4-BE49-F238E27FC236}">
                <a16:creationId xmlns:a16="http://schemas.microsoft.com/office/drawing/2014/main" id="{2FBEB6BA-D9F3-AF9A-D1FE-77B445365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31" y="6146943"/>
            <a:ext cx="690294" cy="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E9420-89E5-3CDC-FA54-702EA9CD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F7D738-FC0B-E310-1037-C1F2AC93AF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500242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8CAAC-F7FB-C528-4AEA-CC3B775D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4" y="394837"/>
            <a:ext cx="4224118" cy="200624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Metric 2: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Transfer-Level Math &amp;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3CE8-FF64-A446-8800-1DBCCB24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753" y="2640079"/>
            <a:ext cx="4493742" cy="1500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percentage of students who successfully complete transfer-level Math and English in their first academic year.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B2498-13F7-50CD-05ED-2836D70A79EA}"/>
              </a:ext>
            </a:extLst>
          </p:cNvPr>
          <p:cNvGrpSpPr/>
          <p:nvPr/>
        </p:nvGrpSpPr>
        <p:grpSpPr>
          <a:xfrm>
            <a:off x="727445" y="4379265"/>
            <a:ext cx="3547533" cy="2220348"/>
            <a:chOff x="727445" y="4379265"/>
            <a:chExt cx="3547533" cy="22203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818095-88DE-761F-9D25-6500D4BA01BB}"/>
                </a:ext>
              </a:extLst>
            </p:cNvPr>
            <p:cNvSpPr/>
            <p:nvPr/>
          </p:nvSpPr>
          <p:spPr>
            <a:xfrm>
              <a:off x="727445" y="4379265"/>
              <a:ext cx="3547533" cy="823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4630B5-6F71-AD08-AFE2-C9CD47930F24}"/>
                </a:ext>
              </a:extLst>
            </p:cNvPr>
            <p:cNvSpPr txBox="1"/>
            <p:nvPr/>
          </p:nvSpPr>
          <p:spPr>
            <a:xfrm>
              <a:off x="727445" y="4383622"/>
              <a:ext cx="3547533" cy="22159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Disproportionately Impacted Students</a:t>
              </a:r>
              <a:br>
                <a:rPr lang="en-US" dirty="0">
                  <a:solidFill>
                    <a:schemeClr val="tx2"/>
                  </a:solidFill>
                  <a:latin typeface="+mj-lt"/>
                </a:rPr>
              </a:br>
              <a:endParaRPr lang="en-US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Black/African American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Students w/ Disabilities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20-24 years old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40-49 years old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E1DD7B-1B03-3F01-1F91-9D2F1C06A57F}"/>
              </a:ext>
            </a:extLst>
          </p:cNvPr>
          <p:cNvGrpSpPr/>
          <p:nvPr/>
        </p:nvGrpSpPr>
        <p:grpSpPr>
          <a:xfrm>
            <a:off x="5597612" y="394837"/>
            <a:ext cx="5679198" cy="1473958"/>
            <a:chOff x="6096001" y="707852"/>
            <a:chExt cx="5679198" cy="147395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705E61-C32E-6A02-6A0F-299E36B1CB31}"/>
                </a:ext>
              </a:extLst>
            </p:cNvPr>
            <p:cNvSpPr/>
            <p:nvPr/>
          </p:nvSpPr>
          <p:spPr>
            <a:xfrm>
              <a:off x="6096001" y="927308"/>
              <a:ext cx="5679198" cy="1254502"/>
            </a:xfrm>
            <a:custGeom>
              <a:avLst/>
              <a:gdLst>
                <a:gd name="connsiteX0" fmla="*/ 0 w 10515600"/>
                <a:gd name="connsiteY0" fmla="*/ 0 h 1323000"/>
                <a:gd name="connsiteX1" fmla="*/ 10515600 w 10515600"/>
                <a:gd name="connsiteY1" fmla="*/ 0 h 1323000"/>
                <a:gd name="connsiteX2" fmla="*/ 10515600 w 10515600"/>
                <a:gd name="connsiteY2" fmla="*/ 1323000 h 1323000"/>
                <a:gd name="connsiteX3" fmla="*/ 0 w 10515600"/>
                <a:gd name="connsiteY3" fmla="*/ 1323000 h 1323000"/>
                <a:gd name="connsiteX4" fmla="*/ 0 w 10515600"/>
                <a:gd name="connsiteY4" fmla="*/ 0 h 132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323000">
                  <a:moveTo>
                    <a:pt x="0" y="0"/>
                  </a:moveTo>
                  <a:lnTo>
                    <a:pt x="10515600" y="0"/>
                  </a:lnTo>
                  <a:lnTo>
                    <a:pt x="10515600" y="1323000"/>
                  </a:lnTo>
                  <a:lnTo>
                    <a:pt x="0" y="132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Research and Inquiry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Marketing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Textbooks and Course Materials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480430-B1AF-5444-61DE-B6A64FD84A27}"/>
                </a:ext>
              </a:extLst>
            </p:cNvPr>
            <p:cNvSpPr/>
            <p:nvPr/>
          </p:nvSpPr>
          <p:spPr>
            <a:xfrm>
              <a:off x="6317716" y="707852"/>
              <a:ext cx="3331464" cy="438912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Access and Awareness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55E3B2-63A4-6D07-2DF3-74809A2AB9FD}"/>
              </a:ext>
            </a:extLst>
          </p:cNvPr>
          <p:cNvGrpSpPr/>
          <p:nvPr/>
        </p:nvGrpSpPr>
        <p:grpSpPr>
          <a:xfrm>
            <a:off x="5597611" y="2236459"/>
            <a:ext cx="5679199" cy="1718198"/>
            <a:chOff x="6096000" y="2662126"/>
            <a:chExt cx="5679199" cy="171819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EDE37E-A5EC-59C1-6049-4F41A7062617}"/>
                </a:ext>
              </a:extLst>
            </p:cNvPr>
            <p:cNvSpPr/>
            <p:nvPr/>
          </p:nvSpPr>
          <p:spPr>
            <a:xfrm>
              <a:off x="6096000" y="2883526"/>
              <a:ext cx="5679199" cy="1496798"/>
            </a:xfrm>
            <a:custGeom>
              <a:avLst/>
              <a:gdLst>
                <a:gd name="connsiteX0" fmla="*/ 0 w 10515600"/>
                <a:gd name="connsiteY0" fmla="*/ 0 h 850500"/>
                <a:gd name="connsiteX1" fmla="*/ 10515600 w 10515600"/>
                <a:gd name="connsiteY1" fmla="*/ 0 h 850500"/>
                <a:gd name="connsiteX2" fmla="*/ 10515600 w 10515600"/>
                <a:gd name="connsiteY2" fmla="*/ 850500 h 850500"/>
                <a:gd name="connsiteX3" fmla="*/ 0 w 10515600"/>
                <a:gd name="connsiteY3" fmla="*/ 850500 h 850500"/>
                <a:gd name="connsiteX4" fmla="*/ 0 w 10515600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850500">
                  <a:moveTo>
                    <a:pt x="0" y="0"/>
                  </a:moveTo>
                  <a:lnTo>
                    <a:pt x="10515600" y="0"/>
                  </a:lnTo>
                  <a:lnTo>
                    <a:pt x="10515600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Corequisite Review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Communities of Practice</a:t>
              </a:r>
            </a:p>
            <a:p>
              <a:pPr marL="115888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Curriculum/SLO Review</a:t>
              </a:r>
            </a:p>
            <a:p>
              <a:pPr marL="115888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Hiring Procedure Review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7C9E8A8-8B8E-8B63-A7B1-6073916BA37D}"/>
                </a:ext>
              </a:extLst>
            </p:cNvPr>
            <p:cNvSpPr/>
            <p:nvPr/>
          </p:nvSpPr>
          <p:spPr>
            <a:xfrm>
              <a:off x="6317716" y="2662126"/>
              <a:ext cx="3331464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Equity-Minded Instruction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F324B4-CFC8-49BE-C0D9-708E7044947B}"/>
              </a:ext>
            </a:extLst>
          </p:cNvPr>
          <p:cNvGrpSpPr/>
          <p:nvPr/>
        </p:nvGrpSpPr>
        <p:grpSpPr>
          <a:xfrm>
            <a:off x="5597611" y="4322320"/>
            <a:ext cx="5679199" cy="1824623"/>
            <a:chOff x="5597611" y="4322320"/>
            <a:chExt cx="5679199" cy="182462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C5FAA2B-3281-6F4C-2122-BA1872A1C005}"/>
                </a:ext>
              </a:extLst>
            </p:cNvPr>
            <p:cNvSpPr/>
            <p:nvPr/>
          </p:nvSpPr>
          <p:spPr>
            <a:xfrm>
              <a:off x="5597611" y="4543720"/>
              <a:ext cx="5679199" cy="1603223"/>
            </a:xfrm>
            <a:custGeom>
              <a:avLst/>
              <a:gdLst>
                <a:gd name="connsiteX0" fmla="*/ 0 w 10515600"/>
                <a:gd name="connsiteY0" fmla="*/ 0 h 1086750"/>
                <a:gd name="connsiteX1" fmla="*/ 10515600 w 10515600"/>
                <a:gd name="connsiteY1" fmla="*/ 0 h 1086750"/>
                <a:gd name="connsiteX2" fmla="*/ 10515600 w 10515600"/>
                <a:gd name="connsiteY2" fmla="*/ 1086750 h 1086750"/>
                <a:gd name="connsiteX3" fmla="*/ 0 w 10515600"/>
                <a:gd name="connsiteY3" fmla="*/ 1086750 h 1086750"/>
                <a:gd name="connsiteX4" fmla="*/ 0 w 10515600"/>
                <a:gd name="connsiteY4" fmla="*/ 0 h 108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086750">
                  <a:moveTo>
                    <a:pt x="0" y="0"/>
                  </a:moveTo>
                  <a:lnTo>
                    <a:pt x="10515600" y="0"/>
                  </a:lnTo>
                  <a:lnTo>
                    <a:pt x="10515600" y="1086750"/>
                  </a:lnTo>
                  <a:lnTo>
                    <a:pt x="0" y="1086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0" bIns="10668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Counselor Liaisons &amp; Faculty Communication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Learning Communities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Education Plans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Mentorship Models</a:t>
              </a:r>
              <a:endParaRPr lang="en-US" kern="12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CA0453C-54D5-41FD-8215-EB8A0DB73DC6}"/>
                </a:ext>
              </a:extLst>
            </p:cNvPr>
            <p:cNvSpPr/>
            <p:nvPr/>
          </p:nvSpPr>
          <p:spPr>
            <a:xfrm>
              <a:off x="5819327" y="4322320"/>
              <a:ext cx="3331464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Student-Centered Support</a:t>
              </a:r>
            </a:p>
          </p:txBody>
        </p:sp>
      </p:grpSp>
      <p:pic>
        <p:nvPicPr>
          <p:cNvPr id="26" name="Picture 25" descr="A blue and black logo&#10;&#10;AI-generated content may be incorrect.">
            <a:extLst>
              <a:ext uri="{FF2B5EF4-FFF2-40B4-BE49-F238E27FC236}">
                <a16:creationId xmlns:a16="http://schemas.microsoft.com/office/drawing/2014/main" id="{B0C2EE93-D70E-0735-749E-08C00C87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31" y="6146943"/>
            <a:ext cx="690294" cy="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7FC77-F1F9-1CF5-6899-C58FE37A1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EA4FB3-CD68-8AED-8E7B-E61AD771B2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500242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80916-35AD-ACF0-490A-BE414FF1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4" y="394837"/>
            <a:ext cx="4224118" cy="200624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Metric 3: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Term-to-Term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EC39-64DE-E2D9-A2E0-4F0BAD0CE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753" y="2640079"/>
            <a:ext cx="4493742" cy="1500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percentage of students who persist from their first primary term (Fall or Spring) to their second primary term.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A0C2B7-BEBF-74AB-67B2-EEF97A6EF375}"/>
              </a:ext>
            </a:extLst>
          </p:cNvPr>
          <p:cNvGrpSpPr/>
          <p:nvPr/>
        </p:nvGrpSpPr>
        <p:grpSpPr>
          <a:xfrm>
            <a:off x="727445" y="4379265"/>
            <a:ext cx="3547533" cy="2220348"/>
            <a:chOff x="727445" y="4379265"/>
            <a:chExt cx="3547533" cy="22203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00147D-04DC-EADB-DFF2-C938C03404D3}"/>
                </a:ext>
              </a:extLst>
            </p:cNvPr>
            <p:cNvSpPr/>
            <p:nvPr/>
          </p:nvSpPr>
          <p:spPr>
            <a:xfrm>
              <a:off x="727445" y="4379265"/>
              <a:ext cx="3547533" cy="823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6E5784-658B-48D3-3A67-16E973B795A5}"/>
                </a:ext>
              </a:extLst>
            </p:cNvPr>
            <p:cNvSpPr txBox="1"/>
            <p:nvPr/>
          </p:nvSpPr>
          <p:spPr>
            <a:xfrm>
              <a:off x="727445" y="4383622"/>
              <a:ext cx="3547533" cy="22159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Disproportionately Impacted Students</a:t>
              </a:r>
              <a:br>
                <a:rPr lang="en-US" dirty="0">
                  <a:solidFill>
                    <a:schemeClr val="tx2"/>
                  </a:solidFill>
                  <a:latin typeface="+mj-lt"/>
                </a:rPr>
              </a:br>
              <a:endParaRPr lang="en-US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Black/African American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White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20 years old or older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First-Generation Male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465270-5423-D934-A960-9C5413604E63}"/>
              </a:ext>
            </a:extLst>
          </p:cNvPr>
          <p:cNvGrpSpPr/>
          <p:nvPr/>
        </p:nvGrpSpPr>
        <p:grpSpPr>
          <a:xfrm>
            <a:off x="5546940" y="394837"/>
            <a:ext cx="6204335" cy="1473958"/>
            <a:chOff x="6096000" y="707852"/>
            <a:chExt cx="6204335" cy="147395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0BDEFB-34AB-D5ED-B6F3-09864A3F7360}"/>
                </a:ext>
              </a:extLst>
            </p:cNvPr>
            <p:cNvSpPr/>
            <p:nvPr/>
          </p:nvSpPr>
          <p:spPr>
            <a:xfrm>
              <a:off x="6096000" y="927308"/>
              <a:ext cx="6204335" cy="1254502"/>
            </a:xfrm>
            <a:custGeom>
              <a:avLst/>
              <a:gdLst>
                <a:gd name="connsiteX0" fmla="*/ 0 w 10515600"/>
                <a:gd name="connsiteY0" fmla="*/ 0 h 1323000"/>
                <a:gd name="connsiteX1" fmla="*/ 10515600 w 10515600"/>
                <a:gd name="connsiteY1" fmla="*/ 0 h 1323000"/>
                <a:gd name="connsiteX2" fmla="*/ 10515600 w 10515600"/>
                <a:gd name="connsiteY2" fmla="*/ 1323000 h 1323000"/>
                <a:gd name="connsiteX3" fmla="*/ 0 w 10515600"/>
                <a:gd name="connsiteY3" fmla="*/ 1323000 h 1323000"/>
                <a:gd name="connsiteX4" fmla="*/ 0 w 10515600"/>
                <a:gd name="connsiteY4" fmla="*/ 0 h 132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323000">
                  <a:moveTo>
                    <a:pt x="0" y="0"/>
                  </a:moveTo>
                  <a:lnTo>
                    <a:pt x="10515600" y="0"/>
                  </a:lnTo>
                  <a:lnTo>
                    <a:pt x="10515600" y="1323000"/>
                  </a:lnTo>
                  <a:lnTo>
                    <a:pt x="0" y="132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Research and Inquiry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Marketing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Textbooks and Course Materials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A90060-1D38-64D5-AE0E-92F3E7B479C7}"/>
                </a:ext>
              </a:extLst>
            </p:cNvPr>
            <p:cNvSpPr/>
            <p:nvPr/>
          </p:nvSpPr>
          <p:spPr>
            <a:xfrm>
              <a:off x="6317716" y="707852"/>
              <a:ext cx="3331464" cy="438912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Access and Awareness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FE3476-5FCD-C3EC-AAE6-8C90849618D3}"/>
              </a:ext>
            </a:extLst>
          </p:cNvPr>
          <p:cNvGrpSpPr/>
          <p:nvPr/>
        </p:nvGrpSpPr>
        <p:grpSpPr>
          <a:xfrm>
            <a:off x="5589373" y="1987049"/>
            <a:ext cx="6161902" cy="1718198"/>
            <a:chOff x="6096001" y="2469890"/>
            <a:chExt cx="6161902" cy="171819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3DE1AF-7FBC-C609-B778-3E64FE6560C9}"/>
                </a:ext>
              </a:extLst>
            </p:cNvPr>
            <p:cNvSpPr/>
            <p:nvPr/>
          </p:nvSpPr>
          <p:spPr>
            <a:xfrm>
              <a:off x="6096001" y="2691290"/>
              <a:ext cx="6161902" cy="1496798"/>
            </a:xfrm>
            <a:custGeom>
              <a:avLst/>
              <a:gdLst>
                <a:gd name="connsiteX0" fmla="*/ 0 w 10515600"/>
                <a:gd name="connsiteY0" fmla="*/ 0 h 850500"/>
                <a:gd name="connsiteX1" fmla="*/ 10515600 w 10515600"/>
                <a:gd name="connsiteY1" fmla="*/ 0 h 850500"/>
                <a:gd name="connsiteX2" fmla="*/ 10515600 w 10515600"/>
                <a:gd name="connsiteY2" fmla="*/ 850500 h 850500"/>
                <a:gd name="connsiteX3" fmla="*/ 0 w 10515600"/>
                <a:gd name="connsiteY3" fmla="*/ 850500 h 850500"/>
                <a:gd name="connsiteX4" fmla="*/ 0 w 10515600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850500">
                  <a:moveTo>
                    <a:pt x="0" y="0"/>
                  </a:moveTo>
                  <a:lnTo>
                    <a:pt x="10515600" y="0"/>
                  </a:lnTo>
                  <a:lnTo>
                    <a:pt x="10515600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Corequisite Review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Communities of Practice</a:t>
              </a:r>
            </a:p>
            <a:p>
              <a:pPr marL="115888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Curriculum/SLO Review</a:t>
              </a:r>
            </a:p>
            <a:p>
              <a:pPr marL="115888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Hiring Procedure Review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58A426-5964-E4E5-9740-86E974D50A7D}"/>
                </a:ext>
              </a:extLst>
            </p:cNvPr>
            <p:cNvSpPr/>
            <p:nvPr/>
          </p:nvSpPr>
          <p:spPr>
            <a:xfrm>
              <a:off x="6317716" y="2469890"/>
              <a:ext cx="3331464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Equity-Minded Instruction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FCB1F2-8696-E4F1-4392-D35AAD8442C0}"/>
              </a:ext>
            </a:extLst>
          </p:cNvPr>
          <p:cNvGrpSpPr/>
          <p:nvPr/>
        </p:nvGrpSpPr>
        <p:grpSpPr>
          <a:xfrm>
            <a:off x="5546941" y="3823501"/>
            <a:ext cx="6204335" cy="2323442"/>
            <a:chOff x="6095999" y="4276172"/>
            <a:chExt cx="6204335" cy="232344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D13CE9-F0F7-C44A-B37A-0D25D69AC30A}"/>
                </a:ext>
              </a:extLst>
            </p:cNvPr>
            <p:cNvSpPr/>
            <p:nvPr/>
          </p:nvSpPr>
          <p:spPr>
            <a:xfrm>
              <a:off x="6095999" y="4497572"/>
              <a:ext cx="6204335" cy="2102042"/>
            </a:xfrm>
            <a:custGeom>
              <a:avLst/>
              <a:gdLst>
                <a:gd name="connsiteX0" fmla="*/ 0 w 10515600"/>
                <a:gd name="connsiteY0" fmla="*/ 0 h 1086750"/>
                <a:gd name="connsiteX1" fmla="*/ 10515600 w 10515600"/>
                <a:gd name="connsiteY1" fmla="*/ 0 h 1086750"/>
                <a:gd name="connsiteX2" fmla="*/ 10515600 w 10515600"/>
                <a:gd name="connsiteY2" fmla="*/ 1086750 h 1086750"/>
                <a:gd name="connsiteX3" fmla="*/ 0 w 10515600"/>
                <a:gd name="connsiteY3" fmla="*/ 1086750 h 1086750"/>
                <a:gd name="connsiteX4" fmla="*/ 0 w 10515600"/>
                <a:gd name="connsiteY4" fmla="*/ 0 h 108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086750">
                  <a:moveTo>
                    <a:pt x="0" y="0"/>
                  </a:moveTo>
                  <a:lnTo>
                    <a:pt x="10515600" y="0"/>
                  </a:lnTo>
                  <a:lnTo>
                    <a:pt x="10515600" y="1086750"/>
                  </a:lnTo>
                  <a:lnTo>
                    <a:pt x="0" y="1086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8640" tIns="312420" rIns="816127" bIns="10668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Counselor Liaisons &amp; Faculty Communication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Learning Communities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Education Plans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Mentorship Models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S</a:t>
              </a:r>
              <a:r>
                <a:rPr lang="en-US" dirty="0"/>
                <a:t>tudent Center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Intentional and Targeted Messaging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37ADC3-C105-18A7-5C27-F8C41F12D636}"/>
                </a:ext>
              </a:extLst>
            </p:cNvPr>
            <p:cNvSpPr/>
            <p:nvPr/>
          </p:nvSpPr>
          <p:spPr>
            <a:xfrm>
              <a:off x="6317715" y="4276172"/>
              <a:ext cx="3331464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Student-Centered Support</a:t>
              </a:r>
            </a:p>
          </p:txBody>
        </p:sp>
      </p:grp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F61CBB2D-399A-D0CB-9E45-DC0F2362C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31" y="6146943"/>
            <a:ext cx="690294" cy="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26FD4-8F88-B555-315B-A35AABA2E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7B2653-04B9-E223-078C-3CB6737BE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5002429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74BF5-057E-E26C-2EBE-661FED3B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2" y="732989"/>
            <a:ext cx="4224118" cy="20062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Metric 4: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Vision Goal Completion (Graduation)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602E-AB44-FC6C-3446-E317764B4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753" y="2982588"/>
            <a:ext cx="4493742" cy="1157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percentage of students who graduate within three academic years of starting at SBVC.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4B6F66-B118-5320-3414-BE52F4434902}"/>
              </a:ext>
            </a:extLst>
          </p:cNvPr>
          <p:cNvGrpSpPr/>
          <p:nvPr/>
        </p:nvGrpSpPr>
        <p:grpSpPr>
          <a:xfrm>
            <a:off x="727445" y="4379265"/>
            <a:ext cx="3547533" cy="2220348"/>
            <a:chOff x="727445" y="4379265"/>
            <a:chExt cx="3547533" cy="22203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EC6BD0-C79D-5425-BD61-3BAC84B30AB6}"/>
                </a:ext>
              </a:extLst>
            </p:cNvPr>
            <p:cNvSpPr/>
            <p:nvPr/>
          </p:nvSpPr>
          <p:spPr>
            <a:xfrm>
              <a:off x="727445" y="4379265"/>
              <a:ext cx="3547533" cy="8236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A8E781-D798-2F83-17A0-CDF8414797A1}"/>
                </a:ext>
              </a:extLst>
            </p:cNvPr>
            <p:cNvSpPr txBox="1"/>
            <p:nvPr/>
          </p:nvSpPr>
          <p:spPr>
            <a:xfrm>
              <a:off x="727445" y="4383622"/>
              <a:ext cx="3547533" cy="221599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Disproportionately Impacted Students</a:t>
              </a:r>
              <a:br>
                <a:rPr lang="en-US" dirty="0">
                  <a:solidFill>
                    <a:schemeClr val="tx2"/>
                  </a:solidFill>
                  <a:latin typeface="+mj-lt"/>
                </a:rPr>
              </a:br>
              <a:endParaRPr lang="en-US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19 years or younger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Female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Black/African American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First-Generation LGBTQ+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D387AA-1982-4025-56A3-FC58D19AE7D6}"/>
              </a:ext>
            </a:extLst>
          </p:cNvPr>
          <p:cNvGrpSpPr/>
          <p:nvPr/>
        </p:nvGrpSpPr>
        <p:grpSpPr>
          <a:xfrm>
            <a:off x="5546941" y="3125914"/>
            <a:ext cx="6110547" cy="2172715"/>
            <a:chOff x="5546941" y="3125914"/>
            <a:chExt cx="6110547" cy="21727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6227F6-EE99-9702-7B96-CFFE1B20FCA2}"/>
                </a:ext>
              </a:extLst>
            </p:cNvPr>
            <p:cNvSpPr/>
            <p:nvPr/>
          </p:nvSpPr>
          <p:spPr>
            <a:xfrm>
              <a:off x="5546941" y="3347314"/>
              <a:ext cx="6110547" cy="1951315"/>
            </a:xfrm>
            <a:custGeom>
              <a:avLst/>
              <a:gdLst>
                <a:gd name="connsiteX0" fmla="*/ 0 w 10515600"/>
                <a:gd name="connsiteY0" fmla="*/ 0 h 1086750"/>
                <a:gd name="connsiteX1" fmla="*/ 10515600 w 10515600"/>
                <a:gd name="connsiteY1" fmla="*/ 0 h 1086750"/>
                <a:gd name="connsiteX2" fmla="*/ 10515600 w 10515600"/>
                <a:gd name="connsiteY2" fmla="*/ 1086750 h 1086750"/>
                <a:gd name="connsiteX3" fmla="*/ 0 w 10515600"/>
                <a:gd name="connsiteY3" fmla="*/ 1086750 h 1086750"/>
                <a:gd name="connsiteX4" fmla="*/ 0 w 10515600"/>
                <a:gd name="connsiteY4" fmla="*/ 0 h 108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086750">
                  <a:moveTo>
                    <a:pt x="0" y="0"/>
                  </a:moveTo>
                  <a:lnTo>
                    <a:pt x="10515600" y="0"/>
                  </a:lnTo>
                  <a:lnTo>
                    <a:pt x="10515600" y="1086750"/>
                  </a:lnTo>
                  <a:lnTo>
                    <a:pt x="0" y="1086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312420" rIns="816127" bIns="10668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Education Plans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Intentional and Targeted Messaging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Counselor Liaisons &amp; Faculty Communication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Learning Communities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Mentorship Models</a:t>
              </a:r>
              <a:endParaRPr lang="en-US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781059C-B216-C0B4-D156-FEA54B28C94F}"/>
                </a:ext>
              </a:extLst>
            </p:cNvPr>
            <p:cNvSpPr/>
            <p:nvPr/>
          </p:nvSpPr>
          <p:spPr>
            <a:xfrm>
              <a:off x="5949412" y="3125914"/>
              <a:ext cx="3379548" cy="442800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Student-Centered Support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6936DC-51D7-04B7-5CA4-EC7B6DD39ABE}"/>
              </a:ext>
            </a:extLst>
          </p:cNvPr>
          <p:cNvGrpSpPr/>
          <p:nvPr/>
        </p:nvGrpSpPr>
        <p:grpSpPr>
          <a:xfrm>
            <a:off x="5546941" y="1348515"/>
            <a:ext cx="6110547" cy="1545019"/>
            <a:chOff x="5546941" y="1348515"/>
            <a:chExt cx="6110547" cy="154501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2EEC00-7FA2-6815-A5C0-146106B28004}"/>
                </a:ext>
              </a:extLst>
            </p:cNvPr>
            <p:cNvSpPr/>
            <p:nvPr/>
          </p:nvSpPr>
          <p:spPr>
            <a:xfrm>
              <a:off x="5546941" y="1567971"/>
              <a:ext cx="6110547" cy="1325563"/>
            </a:xfrm>
            <a:custGeom>
              <a:avLst/>
              <a:gdLst>
                <a:gd name="connsiteX0" fmla="*/ 0 w 10515600"/>
                <a:gd name="connsiteY0" fmla="*/ 0 h 1323000"/>
                <a:gd name="connsiteX1" fmla="*/ 10515600 w 10515600"/>
                <a:gd name="connsiteY1" fmla="*/ 0 h 1323000"/>
                <a:gd name="connsiteX2" fmla="*/ 10515600 w 10515600"/>
                <a:gd name="connsiteY2" fmla="*/ 1323000 h 1323000"/>
                <a:gd name="connsiteX3" fmla="*/ 0 w 10515600"/>
                <a:gd name="connsiteY3" fmla="*/ 1323000 h 1323000"/>
                <a:gd name="connsiteX4" fmla="*/ 0 w 10515600"/>
                <a:gd name="connsiteY4" fmla="*/ 0 h 132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323000">
                  <a:moveTo>
                    <a:pt x="0" y="0"/>
                  </a:moveTo>
                  <a:lnTo>
                    <a:pt x="10515600" y="0"/>
                  </a:lnTo>
                  <a:lnTo>
                    <a:pt x="10515600" y="1323000"/>
                  </a:lnTo>
                  <a:lnTo>
                    <a:pt x="0" y="1323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0" tIns="312420" rIns="640080" bIns="106680" numCol="1" spcCol="1270" anchor="b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Research and Inquiry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Career and Academic Pathway (CAP) Review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Marketing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73B396-7C66-59DF-BB15-3AD4A34FABAA}"/>
                </a:ext>
              </a:extLst>
            </p:cNvPr>
            <p:cNvSpPr/>
            <p:nvPr/>
          </p:nvSpPr>
          <p:spPr>
            <a:xfrm>
              <a:off x="5949411" y="1348515"/>
              <a:ext cx="3379548" cy="438912"/>
            </a:xfrm>
            <a:custGeom>
              <a:avLst/>
              <a:gdLst>
                <a:gd name="connsiteX0" fmla="*/ 0 w 7360920"/>
                <a:gd name="connsiteY0" fmla="*/ 73801 h 442800"/>
                <a:gd name="connsiteX1" fmla="*/ 73801 w 7360920"/>
                <a:gd name="connsiteY1" fmla="*/ 0 h 442800"/>
                <a:gd name="connsiteX2" fmla="*/ 7287119 w 7360920"/>
                <a:gd name="connsiteY2" fmla="*/ 0 h 442800"/>
                <a:gd name="connsiteX3" fmla="*/ 7360920 w 7360920"/>
                <a:gd name="connsiteY3" fmla="*/ 73801 h 442800"/>
                <a:gd name="connsiteX4" fmla="*/ 7360920 w 7360920"/>
                <a:gd name="connsiteY4" fmla="*/ 368999 h 442800"/>
                <a:gd name="connsiteX5" fmla="*/ 7287119 w 7360920"/>
                <a:gd name="connsiteY5" fmla="*/ 442800 h 442800"/>
                <a:gd name="connsiteX6" fmla="*/ 73801 w 7360920"/>
                <a:gd name="connsiteY6" fmla="*/ 442800 h 442800"/>
                <a:gd name="connsiteX7" fmla="*/ 0 w 7360920"/>
                <a:gd name="connsiteY7" fmla="*/ 368999 h 442800"/>
                <a:gd name="connsiteX8" fmla="*/ 0 w 736092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092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7287119" y="0"/>
                  </a:lnTo>
                  <a:cubicBezTo>
                    <a:pt x="7327878" y="0"/>
                    <a:pt x="7360920" y="33042"/>
                    <a:pt x="7360920" y="73801"/>
                  </a:cubicBezTo>
                  <a:lnTo>
                    <a:pt x="7360920" y="368999"/>
                  </a:lnTo>
                  <a:cubicBezTo>
                    <a:pt x="7360920" y="409758"/>
                    <a:pt x="7327878" y="442800"/>
                    <a:pt x="728711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400" tIns="20175" rIns="298400" bIns="20175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Access and Awareness</a:t>
              </a:r>
            </a:p>
          </p:txBody>
        </p:sp>
      </p:grpSp>
      <p:pic>
        <p:nvPicPr>
          <p:cNvPr id="22" name="Picture 21" descr="A blue and black logo&#10;&#10;AI-generated content may be incorrect.">
            <a:extLst>
              <a:ext uri="{FF2B5EF4-FFF2-40B4-BE49-F238E27FC236}">
                <a16:creationId xmlns:a16="http://schemas.microsoft.com/office/drawing/2014/main" id="{CD18F9B8-E9E1-C48D-75CA-2321EB85D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31" y="6146943"/>
            <a:ext cx="690294" cy="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SBVC Theme">
      <a:dk1>
        <a:sysClr val="windowText" lastClr="000000"/>
      </a:dk1>
      <a:lt1>
        <a:sysClr val="window" lastClr="FFFFFF"/>
      </a:lt1>
      <a:dk2>
        <a:srgbClr val="25347A"/>
      </a:dk2>
      <a:lt2>
        <a:srgbClr val="979899"/>
      </a:lt2>
      <a:accent1>
        <a:srgbClr val="25347A"/>
      </a:accent1>
      <a:accent2>
        <a:srgbClr val="979899"/>
      </a:accent2>
      <a:accent3>
        <a:srgbClr val="005FAA"/>
      </a:accent3>
      <a:accent4>
        <a:srgbClr val="DAE1E9"/>
      </a:accent4>
      <a:accent5>
        <a:srgbClr val="5B9BD5"/>
      </a:accent5>
      <a:accent6>
        <a:srgbClr val="44546A"/>
      </a:accent6>
      <a:hlink>
        <a:srgbClr val="2F5496"/>
      </a:hlink>
      <a:folHlink>
        <a:srgbClr val="034A90"/>
      </a:folHlink>
    </a:clrScheme>
    <a:fontScheme name="Non-GT Eesti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80BD724-F32A-4AB0-87D2-12A13139DBC7}" vid="{F31B1E08-BC5E-4739-BFE2-137FCBC7CE83}"/>
    </a:ext>
  </a:extLst>
</a:theme>
</file>

<file path=ppt/theme/theme2.xml><?xml version="1.0" encoding="utf-8"?>
<a:theme xmlns:a="http://schemas.openxmlformats.org/drawingml/2006/main" name="1_Theme1">
  <a:themeElements>
    <a:clrScheme name="SBVC Theme">
      <a:dk1>
        <a:sysClr val="windowText" lastClr="000000"/>
      </a:dk1>
      <a:lt1>
        <a:sysClr val="window" lastClr="FFFFFF"/>
      </a:lt1>
      <a:dk2>
        <a:srgbClr val="25347A"/>
      </a:dk2>
      <a:lt2>
        <a:srgbClr val="979899"/>
      </a:lt2>
      <a:accent1>
        <a:srgbClr val="25347A"/>
      </a:accent1>
      <a:accent2>
        <a:srgbClr val="979899"/>
      </a:accent2>
      <a:accent3>
        <a:srgbClr val="005FAA"/>
      </a:accent3>
      <a:accent4>
        <a:srgbClr val="DAE1E9"/>
      </a:accent4>
      <a:accent5>
        <a:srgbClr val="5B9BD5"/>
      </a:accent5>
      <a:accent6>
        <a:srgbClr val="44546A"/>
      </a:accent6>
      <a:hlink>
        <a:srgbClr val="2F5496"/>
      </a:hlink>
      <a:folHlink>
        <a:srgbClr val="034A90"/>
      </a:folHlink>
    </a:clrScheme>
    <a:fontScheme name="Non-GT Eesti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8278193-12ED-4E46-AFF3-ECC24720A81D}" vid="{17D60785-DDCA-4ED0-9C87-C33C302B37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15471</TotalTime>
  <Words>641</Words>
  <Application>Microsoft Office PowerPoint</Application>
  <PresentationFormat>Widescreen</PresentationFormat>
  <Paragraphs>148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Franklin Gothic Book</vt:lpstr>
      <vt:lpstr>Franklin Gothic Demi</vt:lpstr>
      <vt:lpstr>Theme1</vt:lpstr>
      <vt:lpstr>1_Theme1</vt:lpstr>
      <vt:lpstr>Student Equity Plan Metrics, Strategies, and Action Items  2025-28</vt:lpstr>
      <vt:lpstr>Student Equity &amp; Achievement Metrics</vt:lpstr>
      <vt:lpstr>Additional Data Pieces</vt:lpstr>
      <vt:lpstr>Student Equity &amp; Achievement Dashboard</vt:lpstr>
      <vt:lpstr>Key Strategies</vt:lpstr>
      <vt:lpstr>Metric 1:  Successful Enrollment</vt:lpstr>
      <vt:lpstr>Metric 2:  Transfer-Level Math &amp; English</vt:lpstr>
      <vt:lpstr>Metric 3:  Term-to-Term Persistence</vt:lpstr>
      <vt:lpstr>Metric 4:  Vision Goal Completion (Graduation)</vt:lpstr>
      <vt:lpstr>Metric 5:  Transfer to a  4-Year University</vt:lpstr>
      <vt:lpstr>What can the Student Equity Planning Committee do to support you?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Homier, Samantha</dc:creator>
  <cp:lastModifiedBy>Homier, Samantha</cp:lastModifiedBy>
  <cp:revision>1</cp:revision>
  <dcterms:created xsi:type="dcterms:W3CDTF">2025-04-10T20:57:27Z</dcterms:created>
  <dcterms:modified xsi:type="dcterms:W3CDTF">2025-05-05T17:13:14Z</dcterms:modified>
</cp:coreProperties>
</file>