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8" r:id="rId4"/>
    <p:sldId id="258" r:id="rId5"/>
    <p:sldId id="267" r:id="rId6"/>
    <p:sldId id="271" r:id="rId7"/>
    <p:sldId id="270" r:id="rId8"/>
    <p:sldId id="268" r:id="rId9"/>
    <p:sldId id="279" r:id="rId10"/>
    <p:sldId id="272" r:id="rId11"/>
    <p:sldId id="266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51"/>
    <p:restoredTop sz="88128"/>
  </p:normalViewPr>
  <p:slideViewPr>
    <p:cSldViewPr snapToGrid="0" snapToObjects="1">
      <p:cViewPr varScale="1">
        <p:scale>
          <a:sx n="109" d="100"/>
          <a:sy n="109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DEF64-E92A-D343-8982-1068AD2B47BE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95146-145E-7F49-B2D0-2784E9F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9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radio to podcast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4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DC3DB-6C6B-7B10-CFEA-E861DB243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7070E-6EB9-6CBA-EBBB-9A84671EE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E9CB5-3B49-05E0-5A17-FE083F04E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average we total about 25 graduates a year, which includes certificates and our other degrees. Remember as CTE some of our graduates go right to industry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48953-1826-8493-862D-A756384F2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31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67CB8-8E54-4730-37E5-782C4FFC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AF162-8A74-143D-DF9E-D8636650A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2BD8B-64E7-A48B-DE57-A09BBCFE1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fill rate has increased since that addition of the temporary full-time faculty.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41BFA-2358-CE76-EC4A-AEC0D9ED3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4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66C3C-D3FC-EC93-66A2-E15312071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AF79F-AB6E-AD1F-E418-C76BE3317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478C6-24BE-8211-0FFA-9B88CDE94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CE7B6-D5DA-FD08-52B7-9BD1E1618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04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7BB73-A5B3-1E9D-6793-870DFB0C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97089-A283-F906-27C5-9C7A942BD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FF961-0332-D04B-AF05-19FD50568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6E7B-D6B4-6553-0779-7CF806B6C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pretending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4BFFF-6518-0BD1-8B09-A209E320A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E21AC-CDE6-E3B1-06C5-042D302FB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CDD7D6-0E43-2464-C6D9-725D26B86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pretending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3FEA0-9456-D0DC-8BC1-A6D40024A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20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Leveling up our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pretending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95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9DAF1-92A6-91BD-06D1-FC6C45B13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F40717-18CE-D6E9-F6CE-CA3F49FA1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C2333-93B7-81C5-D10B-BF74EAB87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year we present ed at BEA this year a student won for best 2-year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07966-7E45-0CA6-C8DD-C3C330747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59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FE5F-FAC8-DB25-B514-9CE424F8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692CE-7782-4AED-E6FC-4A12B0221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B3C9E-556A-7217-6E35-20D4C8439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Anuar is a current paid intern at KVCR, and will be transferring to CSUN in the fall. </a:t>
            </a:r>
          </a:p>
          <a:p>
            <a:endParaRPr lang="en-US" dirty="0"/>
          </a:p>
          <a:p>
            <a:r>
              <a:rPr lang="en-US" dirty="0"/>
              <a:t>From our meet the pros mixer; this is Juan Ortiz, class of ‘21 and graduate of CSUDH and now a production coordinator talking to our students and local high school students about our program and career paths.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A3110-AF4A-62A7-AFEE-9CAD19AD6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6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4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64BDA-51E8-39ED-6A27-991FACBB3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0D079-3FF8-F610-C5C6-E6E11D9D2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C29A0-EA4E-50E8-B1FC-7C23B43F0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this to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9BFC9-9CF1-A936-7E39-B4E619C14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95146-145E-7F49-B2D0-2784E9F14E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7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7274-7E6C-9D40-A937-967E3F08A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0BCC9-6E42-EF4F-BC0C-0775F131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D9219-4AD6-AB46-BDF1-AD6FA4D0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63D2-64C8-6441-A317-8F8FBBFF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AC6C-BF0C-6B4F-9304-DF6E3FD4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5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950F-D16F-2F46-A2F7-0EDFFCC1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9C11C-A5B9-2747-9C2F-E716E319F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13C5F-52F9-9A4E-A3C7-7D578287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EF739-A316-F648-BB6C-AB9862B9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13226-BB1A-424F-885F-161B773C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1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51B8DD-366A-954C-AD9B-65F122E8A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A56FB-24F8-CD42-8398-F50124528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B4BE8-0176-094D-B7FB-6F85A3A92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DF72A-3A0D-D44A-B74E-42674812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94A36-B83C-0C45-9968-65000152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82C7-72DB-484A-AC52-A049B9F1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683A5-911A-E44E-A8FD-B4EFB02A7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524ED-A346-1E47-8395-A78353B5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A668C-BACB-EA44-82B1-06D441AA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EC977-ADA4-F54C-BB63-04083D9F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501036-E107-D448-BF35-8DFD0188F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5AE93-66C8-D04D-92EF-34F7C3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2E974-974B-D544-A3AB-D9BF6E3F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CD693-0611-F04A-B73C-315A1BC5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B94F3-7B3F-4D49-B52C-EF6E8735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0BF9-E637-4F44-A04A-6F8F67AB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1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8DB7-15A0-9344-B3BD-3B5D7F5A6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90ADE-7B18-9441-9D71-D52C2FB80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A7856-5CC6-194C-8618-38F628E78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760B1-0608-D64E-9C91-76D8BF58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81061-BDFA-5343-9035-AA675C2B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39CF9-A202-CF42-B893-19AFDC76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1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52C2-9FFA-6047-85E7-81CD152A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7673B-CB87-2447-A694-52BD6D8E1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ED83D-0F39-6240-89A1-41D1BC312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E2C1B6-155C-4240-BB9E-7E173CDFE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AEB8F-7729-D740-8A1D-471AA2992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811DC-8159-0F4C-B7C6-0C536718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2CC6E-2A2D-7B40-8FA3-B1235AAD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74C75-E529-7F4C-B870-B0F2F73C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2E27-5CC9-9C43-A983-706EFEB1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C389A-5FA7-C948-8111-B6651784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6C0D4-9D7E-BA4D-A1F8-D8EBC368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8789B-8813-1642-A9D0-907C4739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3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8086D-F1FE-9E48-9970-69464EFF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72484-6F69-714B-BC2C-73F14A8D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92B4B-FE2A-9C4F-A957-198AF0E64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6A4FB-436C-5F40-B63F-DFF2AC72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26CDC-2A7B-ED4A-BC77-231BAB69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65AE2-B5C8-BB41-869E-DD01033E9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0D2BA-C963-F24E-8DD2-737E4D39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061AB-DF82-8948-9FB6-67975128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46486-4B7F-ED42-BF18-848B65A8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4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A4B4-FE5A-B847-AF85-8E1BCE0F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30F5D-EA95-BF4A-A88F-415BA50A4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FC5A3-6E03-AF49-A1DA-A161A9858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9F5FC-9FC6-094B-BACB-82830890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0F598-25A4-B949-8BD1-0AA98669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DD150-9BC6-084B-A47C-B74B684C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3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9C8BB-46BD-8D4A-BB24-B8893F7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0F174-5A22-2E40-B94F-C558C0B4B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1EE99-E82F-0F49-B461-9DF14FAC7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EB19-A2AF-4842-A288-7C92FBAC3E68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DE14F-6A57-F440-B97D-A6FCE69E6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C497-C58C-F44D-AC24-4A38FAD6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2C76A-EB05-CA4F-BF9F-D3BB60D912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19543-3BE3-224C-AE55-A203D337008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8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smc.edu/about/campuses/cmd/#abou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D106-BDD2-4348-85BA-375125603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Institute of Media Arts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CECFE-638F-1A49-A967-24DE82C97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444444"/>
                </a:solidFill>
                <a:latin typeface="Ubuntu Condensed" panose="020F0502020204030204" pitchFamily="34" charset="0"/>
              </a:rPr>
              <a:t>A Project of the Film, TV, Media Department at San Bernardino Valley College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10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D6F7-2A7D-2860-CAB2-60D663268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B06B-04BA-4F4B-7A0C-CD8B1C3C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Fellowship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820D-1B18-2613-B331-FA69EEC0F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4284567" cy="492779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Keeps students on path</a:t>
            </a:r>
          </a:p>
          <a:p>
            <a:pPr lvl="1"/>
            <a:r>
              <a:rPr lang="en-US" dirty="0"/>
              <a:t>Collaboration with CTE Counselor</a:t>
            </a:r>
          </a:p>
          <a:p>
            <a:pPr lvl="2"/>
            <a:r>
              <a:rPr lang="en-US" dirty="0"/>
              <a:t>Annual Check in on Ed Plan </a:t>
            </a:r>
          </a:p>
          <a:p>
            <a:pPr lvl="2"/>
            <a:r>
              <a:rPr lang="en-US" dirty="0"/>
              <a:t>Open lines of referral</a:t>
            </a:r>
          </a:p>
          <a:p>
            <a:pPr lvl="1"/>
            <a:r>
              <a:rPr lang="en-US" dirty="0"/>
              <a:t>Peer Mentor</a:t>
            </a:r>
          </a:p>
          <a:p>
            <a:pPr lvl="2"/>
            <a:r>
              <a:rPr lang="en-US" dirty="0"/>
              <a:t>Workshops on all things FTVM </a:t>
            </a:r>
          </a:p>
          <a:p>
            <a:pPr lvl="2"/>
            <a:r>
              <a:rPr lang="en-US" dirty="0"/>
              <a:t>Career Workshops</a:t>
            </a:r>
          </a:p>
          <a:p>
            <a:pPr lvl="1"/>
            <a:r>
              <a:rPr lang="en-US" dirty="0"/>
              <a:t>Department Interns</a:t>
            </a:r>
          </a:p>
          <a:p>
            <a:pPr lvl="1"/>
            <a:r>
              <a:rPr lang="en-US" dirty="0"/>
              <a:t>Expanded Lab and studio hours</a:t>
            </a:r>
          </a:p>
          <a:p>
            <a:pPr lvl="2"/>
            <a:r>
              <a:rPr lang="en-US" dirty="0"/>
              <a:t>Two full-time lab techs</a:t>
            </a:r>
          </a:p>
          <a:p>
            <a:pPr lvl="2"/>
            <a:r>
              <a:rPr lang="en-US" dirty="0"/>
              <a:t>Temporary Full-time faculty</a:t>
            </a:r>
          </a:p>
          <a:p>
            <a:r>
              <a:rPr lang="en-US" dirty="0"/>
              <a:t>Intentional Outcomes</a:t>
            </a:r>
          </a:p>
          <a:p>
            <a:pPr lvl="1"/>
            <a:r>
              <a:rPr lang="en-US" dirty="0"/>
              <a:t>Distribution of student projects</a:t>
            </a:r>
          </a:p>
          <a:p>
            <a:pPr lvl="2"/>
            <a:r>
              <a:rPr lang="en-US" dirty="0"/>
              <a:t>KVCR and Festivals</a:t>
            </a:r>
          </a:p>
          <a:p>
            <a:pPr lvl="1"/>
            <a:r>
              <a:rPr lang="en-US" dirty="0"/>
              <a:t>Internship Placement</a:t>
            </a:r>
          </a:p>
          <a:p>
            <a:pPr lvl="2"/>
            <a:r>
              <a:rPr lang="en-US" dirty="0"/>
              <a:t>KVCR</a:t>
            </a:r>
          </a:p>
          <a:p>
            <a:pPr lvl="2"/>
            <a:r>
              <a:rPr lang="en-US" dirty="0"/>
              <a:t>Local Businesses </a:t>
            </a:r>
          </a:p>
          <a:p>
            <a:pPr lvl="2"/>
            <a:r>
              <a:rPr lang="en-US" dirty="0"/>
              <a:t>Other production companies</a:t>
            </a:r>
          </a:p>
          <a:p>
            <a:pPr lvl="1"/>
            <a:r>
              <a:rPr lang="en-US" dirty="0"/>
              <a:t>Transfer Degree increase</a:t>
            </a:r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57E25-0E65-B2F0-7D73-5B26F92C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0651" y="872558"/>
            <a:ext cx="3006817" cy="2255113"/>
          </a:xfrm>
          <a:prstGeom prst="rect">
            <a:avLst/>
          </a:prstGeom>
        </p:spPr>
      </p:pic>
      <p:pic>
        <p:nvPicPr>
          <p:cNvPr id="9" name="Picture 8" descr="A person sitting at a desk with a microphone and paper&#10;&#10;AI-generated content may be incorrect.">
            <a:extLst>
              <a:ext uri="{FF2B5EF4-FFF2-40B4-BE49-F238E27FC236}">
                <a16:creationId xmlns:a16="http://schemas.microsoft.com/office/drawing/2014/main" id="{2FD8ED40-EEAF-FF58-9205-59B0D54D7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769" y="546266"/>
            <a:ext cx="2322159" cy="2236865"/>
          </a:xfrm>
          <a:prstGeom prst="rect">
            <a:avLst/>
          </a:prstGeom>
        </p:spPr>
      </p:pic>
      <p:pic>
        <p:nvPicPr>
          <p:cNvPr id="11" name="Picture 10" descr="A logo on a dark background&#10;&#10;AI-generated content may be incorrect.">
            <a:extLst>
              <a:ext uri="{FF2B5EF4-FFF2-40B4-BE49-F238E27FC236}">
                <a16:creationId xmlns:a16="http://schemas.microsoft.com/office/drawing/2014/main" id="{C7679425-16E8-B7E7-D39D-74E2CA2110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39" b="9939"/>
          <a:stretch/>
        </p:blipFill>
        <p:spPr>
          <a:xfrm>
            <a:off x="7224519" y="3108366"/>
            <a:ext cx="2397409" cy="26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96-8AA8-3446-A8F0-8C2631F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Numbers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4847B-2BE0-FA52-4BF4-1F935E824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342" y="1073523"/>
            <a:ext cx="9081288" cy="4598228"/>
          </a:xfrm>
        </p:spPr>
        <p:txBody>
          <a:bodyPr/>
          <a:lstStyle/>
          <a:p>
            <a:r>
              <a:rPr lang="en-US" dirty="0"/>
              <a:t>Overall Headcount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47137B-3F93-D9A0-EA53-0B5D1E2D1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3091" y="1702408"/>
            <a:ext cx="4743578" cy="37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2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0CAD0-9106-F26A-EA32-F027E68A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54FE6-9933-6B4F-19BA-32401337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Success and Completion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1B6C0-3931-4211-438E-E65DA1CF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1186" y="650629"/>
            <a:ext cx="4096106" cy="3296647"/>
          </a:xfrm>
          <a:prstGeom prst="rect">
            <a:avLst/>
          </a:prstGeom>
        </p:spPr>
      </p:pic>
      <p:pic>
        <p:nvPicPr>
          <p:cNvPr id="6" name="Picture 5" descr="A graph showing the growth of a company&#10;&#10;AI-generated content may be incorrect.">
            <a:extLst>
              <a:ext uri="{FF2B5EF4-FFF2-40B4-BE49-F238E27FC236}">
                <a16:creationId xmlns:a16="http://schemas.microsoft.com/office/drawing/2014/main" id="{2D58801B-0B1D-FA71-B7A0-FA04C2D4E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89" y="650630"/>
            <a:ext cx="4508457" cy="2936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5B0A0-C42A-DCD3-CA3A-9EF257C75693}"/>
              </a:ext>
            </a:extLst>
          </p:cNvPr>
          <p:cNvSpPr txBox="1"/>
          <p:nvPr/>
        </p:nvSpPr>
        <p:spPr>
          <a:xfrm>
            <a:off x="3423138" y="4085437"/>
            <a:ext cx="19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FTVM Department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F6A61-6E35-8F59-37CE-A76F760680DE}"/>
              </a:ext>
            </a:extLst>
          </p:cNvPr>
          <p:cNvSpPr txBox="1"/>
          <p:nvPr/>
        </p:nvSpPr>
        <p:spPr>
          <a:xfrm>
            <a:off x="8475785" y="4085437"/>
            <a:ext cx="14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SBVC at Large</a:t>
            </a:r>
          </a:p>
        </p:txBody>
      </p:sp>
    </p:spTree>
    <p:extLst>
      <p:ext uri="{BB962C8B-B14F-4D97-AF65-F5344CB8AC3E}">
        <p14:creationId xmlns:p14="http://schemas.microsoft.com/office/powerpoint/2010/main" val="3759817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D90F4-0E7B-615C-6EAF-43C148BA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7FCE-E80C-8FBA-BF17-7BCD103E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Transfer Degrees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D3300-4E74-F775-42A5-A620192B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09039" y="1308525"/>
            <a:ext cx="7956420" cy="3662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15B5D-011A-518F-6B5A-DC136604C645}"/>
              </a:ext>
            </a:extLst>
          </p:cNvPr>
          <p:cNvSpPr txBox="1"/>
          <p:nvPr/>
        </p:nvSpPr>
        <p:spPr>
          <a:xfrm>
            <a:off x="10668000" y="5078995"/>
            <a:ext cx="8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23-24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EC115-B4C0-75F5-2FCC-BB4BD3682947}"/>
              </a:ext>
            </a:extLst>
          </p:cNvPr>
          <p:cNvSpPr txBox="1"/>
          <p:nvPr/>
        </p:nvSpPr>
        <p:spPr>
          <a:xfrm>
            <a:off x="6764217" y="5078995"/>
            <a:ext cx="99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19-20</a:t>
            </a:r>
          </a:p>
        </p:txBody>
      </p:sp>
    </p:spTree>
    <p:extLst>
      <p:ext uri="{BB962C8B-B14F-4D97-AF65-F5344CB8AC3E}">
        <p14:creationId xmlns:p14="http://schemas.microsoft.com/office/powerpoint/2010/main" val="62868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DFF4-7CA5-C098-FE72-1DA30B1D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43A8-D611-0087-C8DA-7A048700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Fill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B8F1E-96C1-5736-D7BE-D2944F59E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014"/>
          <a:stretch/>
        </p:blipFill>
        <p:spPr>
          <a:xfrm>
            <a:off x="3910950" y="820948"/>
            <a:ext cx="5678527" cy="4205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1E985-AF08-3BA2-3588-3013319E4CD2}"/>
              </a:ext>
            </a:extLst>
          </p:cNvPr>
          <p:cNvSpPr txBox="1"/>
          <p:nvPr/>
        </p:nvSpPr>
        <p:spPr>
          <a:xfrm>
            <a:off x="8557846" y="5254841"/>
            <a:ext cx="8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23-24</a:t>
            </a:r>
          </a:p>
        </p:txBody>
      </p:sp>
    </p:spTree>
    <p:extLst>
      <p:ext uri="{BB962C8B-B14F-4D97-AF65-F5344CB8AC3E}">
        <p14:creationId xmlns:p14="http://schemas.microsoft.com/office/powerpoint/2010/main" val="3307465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9DE31-F5C9-90EF-234D-D28AB4E59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1EBC-D1CD-9836-B4C6-0A50A7BC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Lasting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C59F5-CC75-978B-824B-263F23A619E2}"/>
              </a:ext>
            </a:extLst>
          </p:cNvPr>
          <p:cNvSpPr txBox="1"/>
          <p:nvPr/>
        </p:nvSpPr>
        <p:spPr>
          <a:xfrm>
            <a:off x="9304916" y="4059034"/>
            <a:ext cx="2471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Briana – KVCR Producer</a:t>
            </a:r>
          </a:p>
          <a:p>
            <a:r>
              <a:rPr lang="en-US" dirty="0"/>
              <a:t>Mariana – FNX Producer</a:t>
            </a:r>
          </a:p>
          <a:p>
            <a:r>
              <a:rPr lang="en-US" dirty="0"/>
              <a:t>Mars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B6097-E4A9-D0E5-6A17-DDD9A80E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496" y="300964"/>
            <a:ext cx="2270418" cy="1754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0287A-DC3A-67C3-6B3B-40BA2ABA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261" y="210170"/>
            <a:ext cx="1760501" cy="217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8E79CA-FC0A-C054-8738-B62C8C1C2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98380" y="548558"/>
            <a:ext cx="2588796" cy="1941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BB2549-7F3E-9FC2-9510-63A8D6A0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106" y="3429000"/>
            <a:ext cx="2189390" cy="23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7C73B9-6387-6851-9B33-225BD61C848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162"/>
          <a:stretch/>
        </p:blipFill>
        <p:spPr>
          <a:xfrm>
            <a:off x="5611927" y="3341036"/>
            <a:ext cx="2054297" cy="24333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263AC4-7DAD-D649-C36F-AB03C4F1A3B6}"/>
              </a:ext>
            </a:extLst>
          </p:cNvPr>
          <p:cNvSpPr txBox="1"/>
          <p:nvPr/>
        </p:nvSpPr>
        <p:spPr>
          <a:xfrm>
            <a:off x="3053253" y="5910705"/>
            <a:ext cx="2131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Isaac ‘22 – </a:t>
            </a:r>
            <a:r>
              <a:rPr lang="en-US" b="0" i="0" u="none" strike="noStrike" dirty="0" err="1">
                <a:solidFill>
                  <a:srgbClr val="001D35"/>
                </a:solidFill>
                <a:effectLst/>
                <a:latin typeface="Google Sans"/>
              </a:rPr>
              <a:t>Yaamava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'</a:t>
            </a:r>
            <a:endParaRPr lang="en-US" dirty="0"/>
          </a:p>
          <a:p>
            <a:r>
              <a:rPr lang="en-US" dirty="0"/>
              <a:t>Stagecraft and Video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4DE38-B60C-E731-9377-3A61C342EB04}"/>
              </a:ext>
            </a:extLst>
          </p:cNvPr>
          <p:cNvSpPr txBox="1"/>
          <p:nvPr/>
        </p:nvSpPr>
        <p:spPr>
          <a:xfrm>
            <a:off x="5468703" y="5910705"/>
            <a:ext cx="259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 ‘21– 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SBVC/Ent. 19</a:t>
            </a:r>
            <a:endParaRPr lang="en-US" dirty="0"/>
          </a:p>
          <a:p>
            <a:r>
              <a:rPr lang="en-US" dirty="0"/>
              <a:t>FTVM Lab Tech./Producer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F8D85-BAEF-39D2-B654-E4FFF676165D}"/>
              </a:ext>
            </a:extLst>
          </p:cNvPr>
          <p:cNvSpPr txBox="1"/>
          <p:nvPr/>
        </p:nvSpPr>
        <p:spPr>
          <a:xfrm>
            <a:off x="5316265" y="2160948"/>
            <a:ext cx="2151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Imari ‘22– </a:t>
            </a: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Fox Sports</a:t>
            </a:r>
            <a:endParaRPr lang="en-US" dirty="0"/>
          </a:p>
          <a:p>
            <a:r>
              <a:rPr lang="en-US" dirty="0"/>
              <a:t>Segment Producer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3278A0-079E-98C5-7879-13115B9D186F}"/>
              </a:ext>
            </a:extLst>
          </p:cNvPr>
          <p:cNvSpPr txBox="1"/>
          <p:nvPr/>
        </p:nvSpPr>
        <p:spPr>
          <a:xfrm>
            <a:off x="2820889" y="2391340"/>
            <a:ext cx="2540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Stephan ‘23– KVCR/ESPN</a:t>
            </a:r>
            <a:endParaRPr lang="en-US" dirty="0">
              <a:solidFill>
                <a:srgbClr val="001D35"/>
              </a:solidFill>
              <a:latin typeface="Google Sans"/>
            </a:endParaRPr>
          </a:p>
          <a:p>
            <a:r>
              <a:rPr lang="en-US" dirty="0"/>
              <a:t>CSUN – Doc Track</a:t>
            </a:r>
          </a:p>
        </p:txBody>
      </p:sp>
    </p:spTree>
    <p:extLst>
      <p:ext uri="{BB962C8B-B14F-4D97-AF65-F5344CB8AC3E}">
        <p14:creationId xmlns:p14="http://schemas.microsoft.com/office/powerpoint/2010/main" val="374259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6F388-0672-28C6-D7BB-07A6BA0F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F6411-3163-9DCA-C02F-0CA63704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Q and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82871-5118-C507-6931-FE1253A3525D}"/>
              </a:ext>
            </a:extLst>
          </p:cNvPr>
          <p:cNvSpPr txBox="1"/>
          <p:nvPr/>
        </p:nvSpPr>
        <p:spPr>
          <a:xfrm>
            <a:off x="3165231" y="984738"/>
            <a:ext cx="473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Questions, comments, quips, quarries, or quotes</a:t>
            </a:r>
          </a:p>
        </p:txBody>
      </p:sp>
    </p:spTree>
    <p:extLst>
      <p:ext uri="{BB962C8B-B14F-4D97-AF65-F5344CB8AC3E}">
        <p14:creationId xmlns:p14="http://schemas.microsoft.com/office/powerpoint/2010/main" val="101186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96-8AA8-3446-A8F0-8C2631F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37684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1C4-9B87-8642-9C12-1E63F39F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5068338" cy="47096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SBVC Began Teaching Telecommunications in 1962</a:t>
            </a:r>
          </a:p>
          <a:p>
            <a:pPr lvl="1"/>
            <a:r>
              <a:rPr lang="en-US" dirty="0"/>
              <a:t>KVCR Radio Began in 1953</a:t>
            </a:r>
          </a:p>
          <a:p>
            <a:pPr lvl="1"/>
            <a:r>
              <a:rPr lang="en-US" dirty="0"/>
              <a:t>KVCR TV began in 1962</a:t>
            </a:r>
          </a:p>
          <a:p>
            <a:r>
              <a:rPr lang="en-US" dirty="0"/>
              <a:t>Bandwidth Auction set up current budget allotment 2018-2019</a:t>
            </a:r>
          </a:p>
          <a:p>
            <a:r>
              <a:rPr lang="en-US" dirty="0"/>
              <a:t>Modernization of facilities and instructional technology</a:t>
            </a:r>
          </a:p>
          <a:p>
            <a:r>
              <a:rPr lang="en-US" dirty="0"/>
              <a:t>Updating of curriculum to meet current Film, Television and Media Trends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men sitting in front of a control panel&#10;&#10;AI-generated content may be incorrect.">
            <a:extLst>
              <a:ext uri="{FF2B5EF4-FFF2-40B4-BE49-F238E27FC236}">
                <a16:creationId xmlns:a16="http://schemas.microsoft.com/office/drawing/2014/main" id="{AF5C607C-0781-407E-2BF5-18F225C9D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576" y="507725"/>
            <a:ext cx="3066050" cy="2389372"/>
          </a:xfrm>
          <a:prstGeom prst="rect">
            <a:avLst/>
          </a:prstGeom>
        </p:spPr>
      </p:pic>
      <p:pic>
        <p:nvPicPr>
          <p:cNvPr id="7" name="Picture 6" descr="A person with a camera&#10;&#10;AI-generated content may be incorrect.">
            <a:extLst>
              <a:ext uri="{FF2B5EF4-FFF2-40B4-BE49-F238E27FC236}">
                <a16:creationId xmlns:a16="http://schemas.microsoft.com/office/drawing/2014/main" id="{95F40F64-B5AF-8BCF-17D5-FAD826AC7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82" y="2992100"/>
            <a:ext cx="2172822" cy="28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88FDF-BC89-F306-172B-2D09A4061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30EC-2E0D-E295-D41C-3504F124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37684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E7341-A77F-313E-1B59-BCE84431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5166234" cy="470966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STEM MESA for Media Students</a:t>
            </a:r>
          </a:p>
          <a:p>
            <a:r>
              <a:rPr lang="en-US" dirty="0">
                <a:hlinkClick r:id="rId2"/>
              </a:rPr>
              <a:t>Center for Media and Design Santa Monica Community College</a:t>
            </a:r>
            <a:endParaRPr lang="en-US" dirty="0"/>
          </a:p>
          <a:p>
            <a:r>
              <a:rPr lang="en-US" dirty="0"/>
              <a:t>Institute of Media Arts at San Bernardino Valley College</a:t>
            </a:r>
          </a:p>
          <a:p>
            <a:r>
              <a:rPr lang="en-US" dirty="0"/>
              <a:t>Media as an economic sector ranks 2</a:t>
            </a:r>
            <a:r>
              <a:rPr lang="en-US" baseline="30000" dirty="0"/>
              <a:t>nd</a:t>
            </a:r>
            <a:r>
              <a:rPr lang="en-US" dirty="0"/>
              <a:t> in the state source </a:t>
            </a:r>
            <a:r>
              <a:rPr lang="en-US" dirty="0" err="1"/>
              <a:t>California.com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Media is</a:t>
            </a:r>
          </a:p>
          <a:p>
            <a:pPr lvl="2"/>
            <a:r>
              <a:rPr lang="en-US" dirty="0"/>
              <a:t>FTVM</a:t>
            </a:r>
          </a:p>
          <a:p>
            <a:pPr lvl="2"/>
            <a:r>
              <a:rPr lang="en-US" dirty="0"/>
              <a:t>Art</a:t>
            </a:r>
          </a:p>
          <a:p>
            <a:pPr lvl="2"/>
            <a:r>
              <a:rPr lang="en-US" dirty="0"/>
              <a:t>Theatre</a:t>
            </a:r>
          </a:p>
          <a:p>
            <a:pPr lvl="2"/>
            <a:r>
              <a:rPr lang="en-US" dirty="0"/>
              <a:t>Music</a:t>
            </a:r>
          </a:p>
          <a:p>
            <a:pPr lvl="2"/>
            <a:r>
              <a:rPr lang="en-US" dirty="0"/>
              <a:t>Modern Languages</a:t>
            </a:r>
          </a:p>
          <a:p>
            <a:pPr lvl="2"/>
            <a:r>
              <a:rPr lang="en-US" dirty="0"/>
              <a:t>English</a:t>
            </a:r>
          </a:p>
          <a:p>
            <a:pPr lvl="2"/>
            <a:r>
              <a:rPr lang="en-US" dirty="0"/>
              <a:t>Communications Studies </a:t>
            </a:r>
          </a:p>
          <a:p>
            <a:pPr lvl="2"/>
            <a:r>
              <a:rPr lang="en-US" dirty="0"/>
              <a:t>Basically, the Humanities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7E168FC-407B-DEA7-4F1D-27990813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2" y="4699796"/>
            <a:ext cx="3603356" cy="898546"/>
          </a:xfrm>
          <a:prstGeom prst="rect">
            <a:avLst/>
          </a:prstGeom>
        </p:spPr>
      </p:pic>
      <p:pic>
        <p:nvPicPr>
          <p:cNvPr id="7" name="Picture 6" descr="A person in garment with a light saber&#10;&#10;AI-generated content may be incorrect.">
            <a:extLst>
              <a:ext uri="{FF2B5EF4-FFF2-40B4-BE49-F238E27FC236}">
                <a16:creationId xmlns:a16="http://schemas.microsoft.com/office/drawing/2014/main" id="{ADD88BB2-7717-FB79-4BA3-6EBA906C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612" y="636672"/>
            <a:ext cx="3032729" cy="38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00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96-8AA8-3446-A8F0-8C2631F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Items of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1C4-9B87-8642-9C12-1E63F39F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5125501" cy="47096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Updated Curriculum</a:t>
            </a:r>
          </a:p>
          <a:p>
            <a:r>
              <a:rPr lang="en-US" dirty="0"/>
              <a:t>Updates to both studio and classroom spaces</a:t>
            </a:r>
          </a:p>
          <a:p>
            <a:r>
              <a:rPr lang="en-US" dirty="0"/>
              <a:t>Release time for Full-time faculty</a:t>
            </a:r>
          </a:p>
          <a:p>
            <a:pPr lvl="1"/>
            <a:r>
              <a:rPr lang="en-US" dirty="0"/>
              <a:t>Outreach</a:t>
            </a:r>
          </a:p>
          <a:p>
            <a:pPr lvl="1"/>
            <a:r>
              <a:rPr lang="en-US" dirty="0"/>
              <a:t>Festivals</a:t>
            </a:r>
          </a:p>
          <a:p>
            <a:pPr lvl="1"/>
            <a:r>
              <a:rPr lang="en-US" dirty="0"/>
              <a:t>Fellowship Program – </a:t>
            </a:r>
          </a:p>
          <a:p>
            <a:pPr marL="457200" lvl="1" indent="0">
              <a:buNone/>
            </a:pPr>
            <a:r>
              <a:rPr lang="en-US" dirty="0"/>
              <a:t>    Guided Pathways Model</a:t>
            </a:r>
          </a:p>
          <a:p>
            <a:pPr lvl="2"/>
            <a:r>
              <a:rPr lang="en-US" dirty="0"/>
              <a:t>Create a path – Department Maps</a:t>
            </a:r>
          </a:p>
          <a:p>
            <a:pPr lvl="2"/>
            <a:r>
              <a:rPr lang="en-US" dirty="0"/>
              <a:t>Choose a path</a:t>
            </a:r>
          </a:p>
          <a:p>
            <a:pPr lvl="2"/>
            <a:r>
              <a:rPr lang="en-US" dirty="0"/>
              <a:t>Stay on the path</a:t>
            </a:r>
          </a:p>
          <a:p>
            <a:pPr lvl="2"/>
            <a:r>
              <a:rPr lang="en-US" dirty="0"/>
              <a:t>Intentional Outcomes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wearing headphones and sitting in front of a microphone&#10;&#10;AI-generated content may be incorrect.">
            <a:extLst>
              <a:ext uri="{FF2B5EF4-FFF2-40B4-BE49-F238E27FC236}">
                <a16:creationId xmlns:a16="http://schemas.microsoft.com/office/drawing/2014/main" id="{4A9C7B13-BB4C-8028-A1B4-D2F457FE9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129" y="2852930"/>
            <a:ext cx="2276883" cy="3035844"/>
          </a:xfrm>
          <a:prstGeom prst="rect">
            <a:avLst/>
          </a:prstGeom>
        </p:spPr>
      </p:pic>
      <p:pic>
        <p:nvPicPr>
          <p:cNvPr id="7" name="Picture 6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0B3ED600-D9EB-9C88-8F64-D14ACF77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184" y="663858"/>
            <a:ext cx="2688015" cy="207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96-8AA8-3446-A8F0-8C2631F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Curriculum Changes since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1C4-9B87-8642-9C12-1E63F39F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8909412" cy="470966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New Department Name</a:t>
            </a:r>
          </a:p>
          <a:p>
            <a:pPr lvl="1"/>
            <a:r>
              <a:rPr lang="en-US" dirty="0"/>
              <a:t>Film Television Media</a:t>
            </a:r>
          </a:p>
          <a:p>
            <a:r>
              <a:rPr lang="en-US" dirty="0"/>
              <a:t>Updated all classes to incorporate new tech </a:t>
            </a:r>
          </a:p>
          <a:p>
            <a:r>
              <a:rPr lang="en-US" dirty="0"/>
              <a:t>Added Courses:</a:t>
            </a:r>
          </a:p>
          <a:p>
            <a:pPr lvl="1"/>
            <a:r>
              <a:rPr lang="en-US" dirty="0"/>
              <a:t>Broadcast News</a:t>
            </a:r>
          </a:p>
          <a:p>
            <a:pPr lvl="1"/>
            <a:r>
              <a:rPr lang="en-US" dirty="0"/>
              <a:t>Sports Broadcasting</a:t>
            </a:r>
          </a:p>
          <a:p>
            <a:pPr lvl="1"/>
            <a:r>
              <a:rPr lang="en-US" dirty="0"/>
              <a:t>Media Practicum (Transferable) – Internship or Non-Scripted Project Based course</a:t>
            </a:r>
          </a:p>
          <a:p>
            <a:pPr lvl="1"/>
            <a:r>
              <a:rPr lang="en-US" dirty="0"/>
              <a:t>More GE Courses – Ethnicity and Identity in Media and Women in Cinema coming Fall 2026</a:t>
            </a:r>
          </a:p>
          <a:p>
            <a:pPr lvl="1"/>
            <a:r>
              <a:rPr lang="en-US" dirty="0"/>
              <a:t>Several Non-credit: Steadicam, Producing 101, Film Cinematography, and Grip and Electric </a:t>
            </a:r>
          </a:p>
          <a:p>
            <a:pPr lvl="1"/>
            <a:r>
              <a:rPr lang="en-US" dirty="0"/>
              <a:t>Film Photography coming Fall 2026. Cross listed with Art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0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9D30-1F1C-B3BE-5420-7B58A9912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0BD7-9A4A-0BC5-BBEE-032C236C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Interdisciplinary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725D7-B801-D163-E079-3A82D31DE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8909412" cy="470966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Degrees</a:t>
            </a:r>
          </a:p>
          <a:p>
            <a:pPr lvl="1"/>
            <a:r>
              <a:rPr lang="en-US" dirty="0"/>
              <a:t>Film Associates</a:t>
            </a:r>
          </a:p>
          <a:p>
            <a:pPr lvl="2"/>
            <a:r>
              <a:rPr lang="en-US" dirty="0"/>
              <a:t>Arts – Post Production and Camera Path</a:t>
            </a:r>
          </a:p>
          <a:p>
            <a:pPr lvl="2"/>
            <a:r>
              <a:rPr lang="en-US" dirty="0"/>
              <a:t>Music – Post Production Path</a:t>
            </a:r>
          </a:p>
          <a:p>
            <a:pPr lvl="2"/>
            <a:r>
              <a:rPr lang="en-US" dirty="0"/>
              <a:t>Theatre – Directing Path</a:t>
            </a:r>
          </a:p>
          <a:p>
            <a:pPr lvl="1"/>
            <a:r>
              <a:rPr lang="en-US" dirty="0"/>
              <a:t>Audio Associates</a:t>
            </a:r>
          </a:p>
          <a:p>
            <a:pPr lvl="2"/>
            <a:r>
              <a:rPr lang="en-US" dirty="0"/>
              <a:t>Music</a:t>
            </a:r>
          </a:p>
          <a:p>
            <a:pPr lvl="2"/>
            <a:r>
              <a:rPr lang="en-US" dirty="0"/>
              <a:t>Theater</a:t>
            </a:r>
          </a:p>
          <a:p>
            <a:pPr lvl="1"/>
            <a:r>
              <a:rPr lang="en-US" dirty="0"/>
              <a:t>Journalism AS-T</a:t>
            </a:r>
          </a:p>
          <a:p>
            <a:pPr lvl="2"/>
            <a:r>
              <a:rPr lang="en-US" dirty="0"/>
              <a:t>English</a:t>
            </a:r>
          </a:p>
          <a:p>
            <a:pPr lvl="2"/>
            <a:r>
              <a:rPr lang="en-US" dirty="0"/>
              <a:t>Communications Studies</a:t>
            </a:r>
          </a:p>
          <a:p>
            <a:pPr lvl="2"/>
            <a:r>
              <a:rPr lang="en-US" dirty="0"/>
              <a:t>Art</a:t>
            </a:r>
          </a:p>
          <a:p>
            <a:r>
              <a:rPr lang="en-US" dirty="0"/>
              <a:t>Certificates</a:t>
            </a:r>
          </a:p>
          <a:p>
            <a:pPr lvl="1"/>
            <a:r>
              <a:rPr lang="en-US" dirty="0"/>
              <a:t>Art – Digital Marketing coming fall 2025</a:t>
            </a:r>
          </a:p>
          <a:p>
            <a:pPr lvl="1"/>
            <a:r>
              <a:rPr lang="en-US" dirty="0"/>
              <a:t>History – Historical Documentary</a:t>
            </a:r>
          </a:p>
          <a:p>
            <a:pPr lvl="1"/>
            <a:r>
              <a:rPr lang="en-US" dirty="0"/>
              <a:t>English – Journalism Certificate</a:t>
            </a:r>
          </a:p>
          <a:p>
            <a:pPr lvl="1"/>
            <a:r>
              <a:rPr lang="en-US" dirty="0"/>
              <a:t>Communications Studies – Journalism and Digital Marketing Fall 2025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speaking to a person in a blue mascot&#10;&#10;AI-generated content may be incorrect.">
            <a:extLst>
              <a:ext uri="{FF2B5EF4-FFF2-40B4-BE49-F238E27FC236}">
                <a16:creationId xmlns:a16="http://schemas.microsoft.com/office/drawing/2014/main" id="{9A493EEF-3778-0F6A-8CE3-D41292B8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624" y="867905"/>
            <a:ext cx="3462643" cy="432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96-8AA8-3446-A8F0-8C2631F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1C4-9B87-8642-9C12-1E63F39F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4893026" cy="47096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TV Studio - Auction</a:t>
            </a:r>
          </a:p>
          <a:p>
            <a:r>
              <a:rPr lang="en-US" dirty="0"/>
              <a:t>Podcast Room - Auction</a:t>
            </a:r>
          </a:p>
          <a:p>
            <a:r>
              <a:rPr lang="en-US" dirty="0"/>
              <a:t>Grip Truck – Strong Workforce</a:t>
            </a:r>
          </a:p>
          <a:p>
            <a:r>
              <a:rPr lang="en-US" dirty="0"/>
              <a:t>Steadicam – Perkins</a:t>
            </a:r>
          </a:p>
          <a:p>
            <a:r>
              <a:rPr lang="en-US" dirty="0"/>
              <a:t>Motion Capture – Perkins</a:t>
            </a:r>
          </a:p>
          <a:p>
            <a:r>
              <a:rPr lang="en-US" dirty="0"/>
              <a:t>Production Insurance</a:t>
            </a:r>
          </a:p>
          <a:p>
            <a:r>
              <a:rPr lang="en-US" dirty="0"/>
              <a:t>Cinema grade cameras – Auction and Strong Workforce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FF2C1-40FE-2BB3-7F78-168745054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139" y="679544"/>
            <a:ext cx="1854931" cy="2473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89C88-BBB0-746C-8F05-E6E49926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585" y="3669153"/>
            <a:ext cx="3122735" cy="20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496-8AA8-3446-A8F0-8C2631F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1C4-9B87-8642-9C12-1E63F39F5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8" y="1039628"/>
            <a:ext cx="7279765" cy="470966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High School Visits</a:t>
            </a:r>
          </a:p>
          <a:p>
            <a:pPr lvl="1"/>
            <a:r>
              <a:rPr lang="en-US" dirty="0"/>
              <a:t>Fall of each academic year</a:t>
            </a:r>
          </a:p>
          <a:p>
            <a:pPr lvl="1"/>
            <a:r>
              <a:rPr lang="en-US" dirty="0"/>
              <a:t>Then some in the spring</a:t>
            </a:r>
          </a:p>
          <a:p>
            <a:r>
              <a:rPr lang="en-US" dirty="0"/>
              <a:t>Festivals</a:t>
            </a:r>
          </a:p>
          <a:p>
            <a:pPr lvl="1"/>
            <a:r>
              <a:rPr lang="en-US" dirty="0"/>
              <a:t>48 Hour Film Festival – International Open to all</a:t>
            </a:r>
          </a:p>
          <a:p>
            <a:pPr lvl="1"/>
            <a:r>
              <a:rPr lang="en-US" dirty="0"/>
              <a:t>Wolverine Con - International for Students only</a:t>
            </a:r>
          </a:p>
          <a:p>
            <a:pPr lvl="2"/>
            <a:r>
              <a:rPr lang="en-US" dirty="0"/>
              <a:t>Over 150 High School Students attended this year</a:t>
            </a:r>
          </a:p>
          <a:p>
            <a:pPr lvl="2"/>
            <a:r>
              <a:rPr lang="en-US" dirty="0"/>
              <a:t>Career Development Events – Meet the Pros Mixer</a:t>
            </a:r>
          </a:p>
          <a:p>
            <a:r>
              <a:rPr lang="en-US" dirty="0"/>
              <a:t>Tours</a:t>
            </a:r>
          </a:p>
          <a:p>
            <a:r>
              <a:rPr lang="en-US" dirty="0"/>
              <a:t>Orientations</a:t>
            </a:r>
          </a:p>
          <a:p>
            <a:pPr lvl="1"/>
            <a:r>
              <a:rPr lang="en-US" dirty="0"/>
              <a:t>Spring</a:t>
            </a:r>
          </a:p>
          <a:p>
            <a:pPr lvl="1"/>
            <a:r>
              <a:rPr lang="en-US" dirty="0"/>
              <a:t>Early Fall</a:t>
            </a:r>
          </a:p>
          <a:p>
            <a:r>
              <a:rPr lang="en-US" dirty="0"/>
              <a:t>Community Partnerships</a:t>
            </a:r>
          </a:p>
          <a:p>
            <a:pPr lvl="1"/>
            <a:r>
              <a:rPr lang="en-US" dirty="0"/>
              <a:t>Redlands Bike Classic</a:t>
            </a:r>
          </a:p>
          <a:p>
            <a:pPr lvl="1"/>
            <a:r>
              <a:rPr lang="en-US" dirty="0"/>
              <a:t>Inland Empire Film Commission</a:t>
            </a:r>
          </a:p>
          <a:p>
            <a:pPr lvl="1"/>
            <a:r>
              <a:rPr lang="en-US" dirty="0"/>
              <a:t>Orange Show Speedway</a:t>
            </a:r>
          </a:p>
          <a:p>
            <a:pPr lvl="1"/>
            <a:r>
              <a:rPr lang="en-US" dirty="0"/>
              <a:t>Local Businesses</a:t>
            </a:r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AF165-7A81-5440-A14B-CB02D63F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079" y="3246053"/>
            <a:ext cx="3861608" cy="2572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45828-5C61-F965-A0DC-EAF43DF7F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079" y="272394"/>
            <a:ext cx="4224614" cy="28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2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64EC9-FF2F-4181-FEF1-ADF858323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3379-5494-FDEF-D607-CF1D908C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84" y="1039628"/>
            <a:ext cx="2485292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37ED2-50A4-6760-6DDF-D7D0F8E1A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29" y="1039628"/>
            <a:ext cx="5388972" cy="47096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Broadcast Educators Association</a:t>
            </a:r>
          </a:p>
          <a:p>
            <a:r>
              <a:rPr lang="en-US" dirty="0"/>
              <a:t>Annual Conference </a:t>
            </a:r>
          </a:p>
          <a:p>
            <a:pPr lvl="1"/>
            <a:r>
              <a:rPr lang="en-US" dirty="0"/>
              <a:t>Presented a panel in 2024</a:t>
            </a:r>
          </a:p>
          <a:p>
            <a:pPr lvl="1"/>
            <a:r>
              <a:rPr lang="en-US" dirty="0"/>
              <a:t>Chair the 2-Year category for Festival of Media Arts</a:t>
            </a:r>
          </a:p>
          <a:p>
            <a:r>
              <a:rPr lang="en-US" dirty="0"/>
              <a:t>University Connections</a:t>
            </a:r>
          </a:p>
          <a:p>
            <a:pPr lvl="1"/>
            <a:r>
              <a:rPr lang="en-US" dirty="0"/>
              <a:t>CSUSB</a:t>
            </a:r>
          </a:p>
          <a:p>
            <a:pPr lvl="1"/>
            <a:r>
              <a:rPr lang="en-US" dirty="0"/>
              <a:t>Cal State LA</a:t>
            </a:r>
          </a:p>
          <a:p>
            <a:pPr lvl="1"/>
            <a:r>
              <a:rPr lang="en-US" dirty="0"/>
              <a:t>UCR</a:t>
            </a:r>
          </a:p>
          <a:p>
            <a:pPr lvl="1"/>
            <a:r>
              <a:rPr lang="en-US" dirty="0" err="1"/>
              <a:t>LaVerne</a:t>
            </a:r>
            <a:endParaRPr lang="en-US" dirty="0"/>
          </a:p>
          <a:p>
            <a:pPr lvl="1"/>
            <a:r>
              <a:rPr lang="en-US" dirty="0"/>
              <a:t>UNLV</a:t>
            </a:r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47A8B-6303-2756-7002-9D9A8F0E7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14268" y="816012"/>
            <a:ext cx="2363726" cy="1772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44D2D-1B1B-63A8-C54A-B8846B210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1" y="3023702"/>
            <a:ext cx="2959107" cy="28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05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16211</TotalTime>
  <Words>717</Words>
  <Application>Microsoft Macintosh PowerPoint</Application>
  <PresentationFormat>Widescreen</PresentationFormat>
  <Paragraphs>200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Google Sans</vt:lpstr>
      <vt:lpstr>Arial</vt:lpstr>
      <vt:lpstr>Calibri</vt:lpstr>
      <vt:lpstr>Calibri Light</vt:lpstr>
      <vt:lpstr>Ubuntu Condensed</vt:lpstr>
      <vt:lpstr>Office Theme</vt:lpstr>
      <vt:lpstr>Institute of Media Arts</vt:lpstr>
      <vt:lpstr>Background</vt:lpstr>
      <vt:lpstr>Models</vt:lpstr>
      <vt:lpstr>Items of Note</vt:lpstr>
      <vt:lpstr>Curriculum Changes since 2018</vt:lpstr>
      <vt:lpstr>Interdisciplinary Curriculum</vt:lpstr>
      <vt:lpstr>Investment</vt:lpstr>
      <vt:lpstr>Outreach</vt:lpstr>
      <vt:lpstr>Outreach</vt:lpstr>
      <vt:lpstr>Fellowship Program</vt:lpstr>
      <vt:lpstr>The Numbers</vt:lpstr>
      <vt:lpstr>Success and Completion</vt:lpstr>
      <vt:lpstr>Transfer Degrees</vt:lpstr>
      <vt:lpstr>Fill Rate</vt:lpstr>
      <vt:lpstr>Lasting Outcomes</vt:lpstr>
      <vt:lpstr>Q and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FTVM Courses and the 21st Century Economy​</dc:title>
  <dc:creator>Cuny, Lucas A.</dc:creator>
  <cp:lastModifiedBy>Cuny, Lucas A.</cp:lastModifiedBy>
  <cp:revision>154</cp:revision>
  <dcterms:created xsi:type="dcterms:W3CDTF">2021-04-28T19:59:41Z</dcterms:created>
  <dcterms:modified xsi:type="dcterms:W3CDTF">2025-05-03T21:06:15Z</dcterms:modified>
</cp:coreProperties>
</file>