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5" r:id="rId2"/>
    <p:sldId id="312" r:id="rId3"/>
    <p:sldId id="363" r:id="rId4"/>
    <p:sldId id="346" r:id="rId5"/>
    <p:sldId id="347" r:id="rId6"/>
    <p:sldId id="348" r:id="rId7"/>
    <p:sldId id="349" r:id="rId8"/>
    <p:sldId id="351" r:id="rId9"/>
    <p:sldId id="352" r:id="rId10"/>
    <p:sldId id="350" r:id="rId11"/>
    <p:sldId id="3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4A1"/>
    <a:srgbClr val="0E8D3D"/>
    <a:srgbClr val="7C1F5D"/>
    <a:srgbClr val="BFBFBF"/>
    <a:srgbClr val="FCB525"/>
    <a:srgbClr val="FFB04F"/>
    <a:srgbClr val="FFFFFF"/>
    <a:srgbClr val="000000"/>
    <a:srgbClr val="4A83C4"/>
    <a:srgbClr val="30A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75828-22DA-43E6-9D81-26FC4A2334C6}" v="1" dt="2025-03-05T18:07:17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7480" autoAdjust="0"/>
  </p:normalViewPr>
  <p:slideViewPr>
    <p:cSldViewPr snapToGrid="0">
      <p:cViewPr varScale="1">
        <p:scale>
          <a:sx n="80" d="100"/>
          <a:sy n="80" d="100"/>
        </p:scale>
        <p:origin x="72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63EB0-74AC-47BC-9429-E3B3A2AFF89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1217D-BB1E-4263-AEF0-5FE9027A0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4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3CD33-3DE9-9770-54C1-1595B47BF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17693-401B-0E47-2CFD-E8065D167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3076A-0727-A041-7EA7-E56D959E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A52C-0806-49E5-AE5C-699063D2942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7113A-463A-A77C-00E5-7BDB0914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6A43A-71C0-13E2-DF36-63AD01CB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39CB-DF2B-4DF3-A2FD-2D9EE61C0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9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7894-18C1-6B4B-A7E2-235EE766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9862F-0395-B5B1-C84F-1EF7BE5D5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64501-C7CA-3ECD-B45E-180B89C6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A52C-0806-49E5-AE5C-699063D2942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EC148-A800-40FC-9532-E2EFADC9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F5EFE-6878-9CF8-9CF6-0B588301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39CB-DF2B-4DF3-A2FD-2D9EE61C0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1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B05B7B-544D-2F01-CD18-FAB0D7E14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8DA4F-F728-ACB2-1F43-69E4E4C85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B0FAC-CCA3-F824-560E-B6B9F06B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A52C-0806-49E5-AE5C-699063D2942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4FF12-9DD9-BF89-E568-946F427CB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21879-D370-D36B-FDFD-F3698C15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39CB-DF2B-4DF3-A2FD-2D9EE61C0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7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C7B57-00F5-B3D0-B29B-F9179AB2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CD62-E592-EF64-D363-585050154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2DA3B-463B-C3F3-2B21-29569448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A52C-0806-49E5-AE5C-699063D2942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9EF34-0719-A793-4AFE-1C5A8585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EA587-7742-F23C-F176-D9A37EF2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39CB-DF2B-4DF3-A2FD-2D9EE61C0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6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B4B5-1B75-E372-2EC7-1283BCAB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AEDDA-7E80-D4B9-7955-07684AB8A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F3E7D-2D08-06C3-AEE7-C927084A4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A52C-0806-49E5-AE5C-699063D2942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51072-E451-0786-1FCD-76E209E3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17073-5BA8-7855-CAE1-AA4BBE3F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39CB-DF2B-4DF3-A2FD-2D9EE61C0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0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573D-A8FA-D536-7910-90AF8F41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11C1D-E750-73E8-6F2A-461D8B64F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D58B6-90AC-63C1-DD02-E52FE0048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55FBE-2BE9-5033-9CC7-AFDF2B7FE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A52C-0806-49E5-AE5C-699063D2942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42102-AD36-69C6-8A78-421C0B0D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44572-4C3D-58D6-9C6E-0F961F0A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39CB-DF2B-4DF3-A2FD-2D9EE61C0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C35B-334F-6C17-15AA-03CC4EA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942C8-7E9C-C426-40D1-7657C263F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6EF0F-9658-E720-619C-8816B90FD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7E33A-0503-5942-E7F5-67777B33D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63A83-F07C-17EC-B8E0-9496324D6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557035-7B9B-FE7B-AB3F-39CD957F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A52C-0806-49E5-AE5C-699063D2942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638A71-50B0-7446-D21F-DF3314273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677BE-4927-9E58-2F4D-5DA71589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39CB-DF2B-4DF3-A2FD-2D9EE61C0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2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41CE-3D3C-6F1F-8BF7-424CF68C3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895E3-5F56-C67E-1620-DBD56BF1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A52C-0806-49E5-AE5C-699063D2942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2CFB1-0F8F-9F72-426B-C3B7A2BA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0CE21-9FD0-249A-973D-B466D26E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39CB-DF2B-4DF3-A2FD-2D9EE61C0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6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3E8CE-8F4B-E48D-C8DF-D69598950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A52C-0806-49E5-AE5C-699063D2942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823FC-B67D-62E5-EEB2-2A2C183F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A23A2-59BB-655F-8BB7-DA4B1499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39CB-DF2B-4DF3-A2FD-2D9EE61C0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8464-0B06-3C92-0260-CA647F41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B5859-93D7-E79D-6B87-1503C2998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78-28DC-A7E8-27E8-9218ACB2D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2A74B-C625-3760-4ECE-6F2E1A68D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A52C-0806-49E5-AE5C-699063D2942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7E4F0-BE11-4576-CE1A-BF576C0C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6C929-B700-A1CB-F06A-A765C6B0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39CB-DF2B-4DF3-A2FD-2D9EE61C0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0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3664-5A61-7D4C-F286-0C787FFF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7D16B-C06D-DECD-1B29-DB1B0216E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51C80-2EBD-E76E-5B60-944A750F3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81226-9620-3FE0-3663-26686F84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A52C-0806-49E5-AE5C-699063D2942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DCC17-A5E3-4C5C-3FD0-53774333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AF3D2-233F-73F7-F1B8-B9B0DA02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39CB-DF2B-4DF3-A2FD-2D9EE61C0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C6A4D-4179-6775-A64E-6E61985B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163A9-B38C-75A0-6676-9BDC04B7F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CA075-080B-C91C-8219-8E486C835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9A52C-0806-49E5-AE5C-699063D2942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ED356-E9B6-EE0D-1054-438DE69FD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F76BB-2C2B-12B6-D0C9-E12E69A86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A39CB-DF2B-4DF3-A2FD-2D9EE61C0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9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08604C-D113-49D4-9FC8-EB074BDD2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6153150"/>
            <a:ext cx="4514850" cy="7524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C7B9A3E-354D-4A3E-B90A-EE137C45D038}"/>
              </a:ext>
            </a:extLst>
          </p:cNvPr>
          <p:cNvCxnSpPr/>
          <p:nvPr/>
        </p:nvCxnSpPr>
        <p:spPr>
          <a:xfrm>
            <a:off x="0" y="6153150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D0DF8C1-FA06-4FB4-A953-A726CAB45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63820"/>
            <a:ext cx="1227416" cy="316401"/>
          </a:xfrm>
          <a:prstGeom prst="rect">
            <a:avLst/>
          </a:prstGeom>
        </p:spPr>
      </p:pic>
      <p:pic>
        <p:nvPicPr>
          <p:cNvPr id="5" name="Picture 8" descr="https://www.valleycollege.edu/images/v2/sbvc-logo-2022-darker-275.png">
            <a:extLst>
              <a:ext uri="{FF2B5EF4-FFF2-40B4-BE49-F238E27FC236}">
                <a16:creationId xmlns:a16="http://schemas.microsoft.com/office/drawing/2014/main" id="{81392AB0-F0A1-4F08-A152-C94DE5527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13" y="6363820"/>
            <a:ext cx="1243003" cy="3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6A954E-5927-41BA-BEE7-6B412985E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812" y="6434191"/>
            <a:ext cx="1243005" cy="1819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207C29-51D7-4E51-81AC-C45AE25A83EC}"/>
              </a:ext>
            </a:extLst>
          </p:cNvPr>
          <p:cNvSpPr/>
          <p:nvPr/>
        </p:nvSpPr>
        <p:spPr>
          <a:xfrm>
            <a:off x="0" y="0"/>
            <a:ext cx="12192000" cy="61531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40DF32-54AC-B044-5BF9-49109DC65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38" y="873785"/>
            <a:ext cx="3536294" cy="11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353574-9FE4-2E0C-8D78-A8A99C56C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6473" y="3120238"/>
            <a:ext cx="3138248" cy="313824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5495A7-FCB7-51BB-9366-ECE0F059B6DD}"/>
              </a:ext>
            </a:extLst>
          </p:cNvPr>
          <p:cNvSpPr txBox="1"/>
          <p:nvPr/>
        </p:nvSpPr>
        <p:spPr>
          <a:xfrm>
            <a:off x="940038" y="2271567"/>
            <a:ext cx="729906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Championing Textbook Affordability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06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CC50E-BCB1-971B-B51A-8E330E525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64B939-07FA-7184-A755-53066427B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6153150"/>
            <a:ext cx="4514850" cy="7524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8B11A0-3833-6E85-848C-895A8D0E7B39}"/>
              </a:ext>
            </a:extLst>
          </p:cNvPr>
          <p:cNvCxnSpPr/>
          <p:nvPr/>
        </p:nvCxnSpPr>
        <p:spPr>
          <a:xfrm>
            <a:off x="0" y="6153150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72BF48A-2330-2E1A-F1E9-234F4D2BA5B7}"/>
              </a:ext>
            </a:extLst>
          </p:cNvPr>
          <p:cNvSpPr/>
          <p:nvPr/>
        </p:nvSpPr>
        <p:spPr>
          <a:xfrm>
            <a:off x="888628" y="1162544"/>
            <a:ext cx="843020" cy="116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2FEF4A7-B362-5A20-D492-AAD5B87F0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63820"/>
            <a:ext cx="1227416" cy="316401"/>
          </a:xfrm>
          <a:prstGeom prst="rect">
            <a:avLst/>
          </a:prstGeom>
        </p:spPr>
      </p:pic>
      <p:pic>
        <p:nvPicPr>
          <p:cNvPr id="37" name="Picture 8" descr="https://www.valleycollege.edu/images/v2/sbvc-logo-2022-darker-275.png">
            <a:extLst>
              <a:ext uri="{FF2B5EF4-FFF2-40B4-BE49-F238E27FC236}">
                <a16:creationId xmlns:a16="http://schemas.microsoft.com/office/drawing/2014/main" id="{085232CC-C41E-0922-30B6-69701C5ED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13" y="6363820"/>
            <a:ext cx="1243003" cy="3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F8DE8A-61D3-74CB-4F8E-DD96A9C3A49E}"/>
              </a:ext>
            </a:extLst>
          </p:cNvPr>
          <p:cNvSpPr txBox="1"/>
          <p:nvPr/>
        </p:nvSpPr>
        <p:spPr>
          <a:xfrm>
            <a:off x="3054980" y="2284039"/>
            <a:ext cx="6096805" cy="8206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"/>
                <a:cs typeface="Arial"/>
              </a:rPr>
              <a:t>Let’s have a conversation!</a:t>
            </a:r>
          </a:p>
        </p:txBody>
      </p:sp>
      <p:pic>
        <p:nvPicPr>
          <p:cNvPr id="4" name="Picture 3" descr="A black background with blue and white logo&#10;&#10;Description automatically generated">
            <a:extLst>
              <a:ext uri="{FF2B5EF4-FFF2-40B4-BE49-F238E27FC236}">
                <a16:creationId xmlns:a16="http://schemas.microsoft.com/office/drawing/2014/main" id="{42193C17-698A-2F03-4589-532F1E9F9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118" y="6370962"/>
            <a:ext cx="1389530" cy="3353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007345-14DD-928E-CCBB-414CE6982F7E}"/>
              </a:ext>
            </a:extLst>
          </p:cNvPr>
          <p:cNvSpPr/>
          <p:nvPr/>
        </p:nvSpPr>
        <p:spPr>
          <a:xfrm>
            <a:off x="888627" y="1488027"/>
            <a:ext cx="10429513" cy="5866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6B063-9D03-4203-BCC6-2E8369BAFCBA}"/>
              </a:ext>
            </a:extLst>
          </p:cNvPr>
          <p:cNvSpPr txBox="1"/>
          <p:nvPr/>
        </p:nvSpPr>
        <p:spPr>
          <a:xfrm>
            <a:off x="1060096" y="1594760"/>
            <a:ext cx="72990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Championing Textbook Affordability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26FDA-AC22-39F0-82B9-CFC762A61B9D}"/>
              </a:ext>
            </a:extLst>
          </p:cNvPr>
          <p:cNvSpPr txBox="1"/>
          <p:nvPr/>
        </p:nvSpPr>
        <p:spPr>
          <a:xfrm>
            <a:off x="764385" y="410070"/>
            <a:ext cx="889641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Arial"/>
                <a:cs typeface="Arial"/>
              </a:rPr>
              <a:t>Zero Textbook Cost (ZTC) Conversation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6101D5-F16F-72BB-AD61-C4C2DC375347}"/>
              </a:ext>
            </a:extLst>
          </p:cNvPr>
          <p:cNvSpPr txBox="1"/>
          <p:nvPr/>
        </p:nvSpPr>
        <p:spPr>
          <a:xfrm>
            <a:off x="1033499" y="3257151"/>
            <a:ext cx="10125002" cy="21128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Keeping ZTC Courses in Pricing: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$20/per unit cost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Removing ZTC Courses from Pricing: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$29/per unit cost (estimate)</a:t>
            </a:r>
          </a:p>
        </p:txBody>
      </p:sp>
    </p:spTree>
    <p:extLst>
      <p:ext uri="{BB962C8B-B14F-4D97-AF65-F5344CB8AC3E}">
        <p14:creationId xmlns:p14="http://schemas.microsoft.com/office/powerpoint/2010/main" val="1098173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83F85-5A64-205F-2391-C46F6D004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B673D3-9222-2F8D-C28B-1E21FDD2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6153150"/>
            <a:ext cx="4514850" cy="7524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318BA8-8200-F12F-AAEC-06A8184AC36A}"/>
              </a:ext>
            </a:extLst>
          </p:cNvPr>
          <p:cNvCxnSpPr/>
          <p:nvPr/>
        </p:nvCxnSpPr>
        <p:spPr>
          <a:xfrm>
            <a:off x="0" y="6153150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E1FB53F-A911-CE4C-8C6B-A7E5DA4FE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63820"/>
            <a:ext cx="1227416" cy="316401"/>
          </a:xfrm>
          <a:prstGeom prst="rect">
            <a:avLst/>
          </a:prstGeom>
        </p:spPr>
      </p:pic>
      <p:pic>
        <p:nvPicPr>
          <p:cNvPr id="5" name="Picture 8" descr="https://www.valleycollege.edu/images/v2/sbvc-logo-2022-darker-275.png">
            <a:extLst>
              <a:ext uri="{FF2B5EF4-FFF2-40B4-BE49-F238E27FC236}">
                <a16:creationId xmlns:a16="http://schemas.microsoft.com/office/drawing/2014/main" id="{44895389-A5C3-AC1C-B0AA-5E14D971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13" y="6363820"/>
            <a:ext cx="1243003" cy="3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424588-2A00-7F9D-2DB7-CEFACBD73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812" y="6434191"/>
            <a:ext cx="1243005" cy="1819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0621D4-02DF-C81B-BFF2-97697E8B563A}"/>
              </a:ext>
            </a:extLst>
          </p:cNvPr>
          <p:cNvSpPr/>
          <p:nvPr/>
        </p:nvSpPr>
        <p:spPr>
          <a:xfrm>
            <a:off x="0" y="0"/>
            <a:ext cx="12192000" cy="61531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D6A91F-3777-8D4B-4126-6C717A68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38" y="873785"/>
            <a:ext cx="3536294" cy="11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34A61F-09FD-D373-8308-0BD38E57F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6473" y="3120238"/>
            <a:ext cx="3138248" cy="313824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4042D6-9D13-5D41-AEF9-BDA63003A59C}"/>
              </a:ext>
            </a:extLst>
          </p:cNvPr>
          <p:cNvSpPr txBox="1"/>
          <p:nvPr/>
        </p:nvSpPr>
        <p:spPr>
          <a:xfrm>
            <a:off x="940038" y="2271567"/>
            <a:ext cx="729906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Championing Textbook Affordability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10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8294AC-3306-4CDC-B0CB-E0845A159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6153150"/>
            <a:ext cx="4514850" cy="7524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101B08-7C24-4648-A3B7-6A972A1BE98E}"/>
              </a:ext>
            </a:extLst>
          </p:cNvPr>
          <p:cNvCxnSpPr/>
          <p:nvPr/>
        </p:nvCxnSpPr>
        <p:spPr>
          <a:xfrm>
            <a:off x="0" y="6153150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FF34B855-0252-4330-8C3E-8AA910D14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63820"/>
            <a:ext cx="1227416" cy="316401"/>
          </a:xfrm>
          <a:prstGeom prst="rect">
            <a:avLst/>
          </a:prstGeom>
        </p:spPr>
      </p:pic>
      <p:pic>
        <p:nvPicPr>
          <p:cNvPr id="37" name="Picture 8" descr="https://www.valleycollege.edu/images/v2/sbvc-logo-2022-darker-275.png">
            <a:extLst>
              <a:ext uri="{FF2B5EF4-FFF2-40B4-BE49-F238E27FC236}">
                <a16:creationId xmlns:a16="http://schemas.microsoft.com/office/drawing/2014/main" id="{AAF5A408-A6CD-48BF-84EF-DA017462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13" y="6363820"/>
            <a:ext cx="1243003" cy="3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blue and white logo&#10;&#10;Description automatically generated">
            <a:extLst>
              <a:ext uri="{FF2B5EF4-FFF2-40B4-BE49-F238E27FC236}">
                <a16:creationId xmlns:a16="http://schemas.microsoft.com/office/drawing/2014/main" id="{D61421B0-8A56-B131-AC83-87893F4C6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118" y="6370962"/>
            <a:ext cx="1389530" cy="335339"/>
          </a:xfrm>
          <a:prstGeom prst="rect">
            <a:avLst/>
          </a:prstGeom>
        </p:spPr>
      </p:pic>
      <p:pic>
        <p:nvPicPr>
          <p:cNvPr id="7" name="Picture 6" descr="A green circle with black text&#10;&#10;Description automatically generated">
            <a:extLst>
              <a:ext uri="{FF2B5EF4-FFF2-40B4-BE49-F238E27FC236}">
                <a16:creationId xmlns:a16="http://schemas.microsoft.com/office/drawing/2014/main" id="{F7E1DDA0-83B5-EF43-EFF0-2F0155B3A4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00" y="2425790"/>
            <a:ext cx="1828800" cy="1824797"/>
          </a:xfrm>
          <a:prstGeom prst="rect">
            <a:avLst/>
          </a:prstGeom>
        </p:spPr>
      </p:pic>
      <p:pic>
        <p:nvPicPr>
          <p:cNvPr id="8" name="Picture 7" descr="A blue circle with white letters and a letter v&#10;&#10;Description automatically generated">
            <a:extLst>
              <a:ext uri="{FF2B5EF4-FFF2-40B4-BE49-F238E27FC236}">
                <a16:creationId xmlns:a16="http://schemas.microsoft.com/office/drawing/2014/main" id="{53BD7BBF-DB62-F89B-E74F-AC1685A19B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71" y="2608362"/>
            <a:ext cx="1463040" cy="1459654"/>
          </a:xfrm>
          <a:prstGeom prst="rect">
            <a:avLst/>
          </a:prstGeom>
        </p:spPr>
      </p:pic>
      <p:pic>
        <p:nvPicPr>
          <p:cNvPr id="9" name="Picture 8" descr="A yellow and white logo&#10;&#10;Description automatically generated">
            <a:extLst>
              <a:ext uri="{FF2B5EF4-FFF2-40B4-BE49-F238E27FC236}">
                <a16:creationId xmlns:a16="http://schemas.microsoft.com/office/drawing/2014/main" id="{201A3F2B-734F-3E90-F21D-BF2A65BD3C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189" y="2608362"/>
            <a:ext cx="1461294" cy="1461294"/>
          </a:xfrm>
          <a:prstGeom prst="rect">
            <a:avLst/>
          </a:prstGeom>
        </p:spPr>
      </p:pic>
      <p:pic>
        <p:nvPicPr>
          <p:cNvPr id="13" name="!!Picture 4" descr="A yellow circle with black text&#10;&#10;Description automatically generated">
            <a:extLst>
              <a:ext uri="{FF2B5EF4-FFF2-40B4-BE49-F238E27FC236}">
                <a16:creationId xmlns:a16="http://schemas.microsoft.com/office/drawing/2014/main" id="{9EED719D-D41B-5BF0-F398-013C824878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24" y="2546096"/>
            <a:ext cx="3746086" cy="15858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064491-6455-2A15-FDDD-2A47F6F8D64C}"/>
              </a:ext>
            </a:extLst>
          </p:cNvPr>
          <p:cNvSpPr/>
          <p:nvPr/>
        </p:nvSpPr>
        <p:spPr>
          <a:xfrm>
            <a:off x="821824" y="1181172"/>
            <a:ext cx="10429513" cy="5866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80AD96-DF73-0361-075C-783724E7C568}"/>
              </a:ext>
            </a:extLst>
          </p:cNvPr>
          <p:cNvSpPr txBox="1"/>
          <p:nvPr/>
        </p:nvSpPr>
        <p:spPr>
          <a:xfrm>
            <a:off x="993293" y="1287905"/>
            <a:ext cx="72990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Championing Textbook Affordability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32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6AEAA-CCA2-4BBA-47D9-FBB6B1E42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513591-F768-5B53-682B-C794CB05F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6153150"/>
            <a:ext cx="4514850" cy="7524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E8C744-A74C-E9BC-2DF9-574BC2BBEBE2}"/>
              </a:ext>
            </a:extLst>
          </p:cNvPr>
          <p:cNvCxnSpPr/>
          <p:nvPr/>
        </p:nvCxnSpPr>
        <p:spPr>
          <a:xfrm>
            <a:off x="0" y="6153150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8B708610-1CB5-1AE9-6910-C5E4939AD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63820"/>
            <a:ext cx="1227416" cy="316401"/>
          </a:xfrm>
          <a:prstGeom prst="rect">
            <a:avLst/>
          </a:prstGeom>
        </p:spPr>
      </p:pic>
      <p:pic>
        <p:nvPicPr>
          <p:cNvPr id="37" name="Picture 8" descr="https://www.valleycollege.edu/images/v2/sbvc-logo-2022-darker-275.png">
            <a:extLst>
              <a:ext uri="{FF2B5EF4-FFF2-40B4-BE49-F238E27FC236}">
                <a16:creationId xmlns:a16="http://schemas.microsoft.com/office/drawing/2014/main" id="{CE8EB199-659C-DFFA-1F31-79DB46E2F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13" y="6363820"/>
            <a:ext cx="1243003" cy="3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blue and white logo&#10;&#10;Description automatically generated">
            <a:extLst>
              <a:ext uri="{FF2B5EF4-FFF2-40B4-BE49-F238E27FC236}">
                <a16:creationId xmlns:a16="http://schemas.microsoft.com/office/drawing/2014/main" id="{E5C86A70-475B-832A-EF66-B0D40CAA2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118" y="6370962"/>
            <a:ext cx="1389530" cy="335339"/>
          </a:xfrm>
          <a:prstGeom prst="rect">
            <a:avLst/>
          </a:prstGeom>
        </p:spPr>
      </p:pic>
      <p:pic>
        <p:nvPicPr>
          <p:cNvPr id="13" name="!!Picture 4" descr="A yellow circle with black text&#10;&#10;Description automatically generated">
            <a:extLst>
              <a:ext uri="{FF2B5EF4-FFF2-40B4-BE49-F238E27FC236}">
                <a16:creationId xmlns:a16="http://schemas.microsoft.com/office/drawing/2014/main" id="{3EBC99CB-87D5-D12E-EC35-ECDCA4777E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8" y="458554"/>
            <a:ext cx="2342574" cy="9916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A2F540E-CBB7-6368-D306-22726F177B44}"/>
              </a:ext>
            </a:extLst>
          </p:cNvPr>
          <p:cNvSpPr/>
          <p:nvPr/>
        </p:nvSpPr>
        <p:spPr>
          <a:xfrm>
            <a:off x="446808" y="1706868"/>
            <a:ext cx="10429513" cy="5866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223214-71B9-509A-9C2F-E4B8D72B6FFF}"/>
              </a:ext>
            </a:extLst>
          </p:cNvPr>
          <p:cNvSpPr txBox="1"/>
          <p:nvPr/>
        </p:nvSpPr>
        <p:spPr>
          <a:xfrm>
            <a:off x="618277" y="1813601"/>
            <a:ext cx="72990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Championing Textbook Affordability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780C04-90E0-ABEA-BC99-44F858CAF3F2}"/>
              </a:ext>
            </a:extLst>
          </p:cNvPr>
          <p:cNvSpPr txBox="1"/>
          <p:nvPr/>
        </p:nvSpPr>
        <p:spPr>
          <a:xfrm>
            <a:off x="446808" y="2688905"/>
            <a:ext cx="10429513" cy="496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latin typeface="Arial"/>
                <a:cs typeface="Arial"/>
              </a:rPr>
              <a:t>We will be moving to Opt-in beginning in Summer 2025</a:t>
            </a:r>
          </a:p>
        </p:txBody>
      </p:sp>
    </p:spTree>
    <p:extLst>
      <p:ext uri="{BB962C8B-B14F-4D97-AF65-F5344CB8AC3E}">
        <p14:creationId xmlns:p14="http://schemas.microsoft.com/office/powerpoint/2010/main" val="3385015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8294AC-3306-4CDC-B0CB-E0845A159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6153150"/>
            <a:ext cx="4514850" cy="7524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101B08-7C24-4648-A3B7-6A972A1BE98E}"/>
              </a:ext>
            </a:extLst>
          </p:cNvPr>
          <p:cNvCxnSpPr/>
          <p:nvPr/>
        </p:nvCxnSpPr>
        <p:spPr>
          <a:xfrm>
            <a:off x="0" y="6153150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23441908-FAA3-4E67-A51D-F9F8F55D6E3D}"/>
              </a:ext>
            </a:extLst>
          </p:cNvPr>
          <p:cNvSpPr/>
          <p:nvPr/>
        </p:nvSpPr>
        <p:spPr>
          <a:xfrm>
            <a:off x="888628" y="1162544"/>
            <a:ext cx="843020" cy="116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34B855-0252-4330-8C3E-8AA910D14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63820"/>
            <a:ext cx="1227416" cy="316401"/>
          </a:xfrm>
          <a:prstGeom prst="rect">
            <a:avLst/>
          </a:prstGeom>
        </p:spPr>
      </p:pic>
      <p:pic>
        <p:nvPicPr>
          <p:cNvPr id="37" name="Picture 8" descr="https://www.valleycollege.edu/images/v2/sbvc-logo-2022-darker-275.png">
            <a:extLst>
              <a:ext uri="{FF2B5EF4-FFF2-40B4-BE49-F238E27FC236}">
                <a16:creationId xmlns:a16="http://schemas.microsoft.com/office/drawing/2014/main" id="{AAF5A408-A6CD-48BF-84EF-DA017462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13" y="6363820"/>
            <a:ext cx="1243003" cy="3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34F5730-4651-4024-97A1-3E7FA72EB9BD}"/>
              </a:ext>
            </a:extLst>
          </p:cNvPr>
          <p:cNvSpPr txBox="1"/>
          <p:nvPr/>
        </p:nvSpPr>
        <p:spPr>
          <a:xfrm>
            <a:off x="764385" y="410070"/>
            <a:ext cx="2518638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Arial"/>
                <a:cs typeface="Arial"/>
              </a:rPr>
              <a:t>What is 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2D1080-BD87-4A8F-BD86-46CC86474FBD}"/>
              </a:ext>
            </a:extLst>
          </p:cNvPr>
          <p:cNvSpPr txBox="1"/>
          <p:nvPr/>
        </p:nvSpPr>
        <p:spPr>
          <a:xfrm>
            <a:off x="1110445" y="2169958"/>
            <a:ext cx="10125002" cy="2035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A program in partnership with Follett, BookSaver provides students with rental access to textbooks plus required course materials 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Students can opt-in and participate and pay the $20/per unit cost for BookSaver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3" descr="A black background with blue and white logo&#10;&#10;Description automatically generated">
            <a:extLst>
              <a:ext uri="{FF2B5EF4-FFF2-40B4-BE49-F238E27FC236}">
                <a16:creationId xmlns:a16="http://schemas.microsoft.com/office/drawing/2014/main" id="{D61421B0-8A56-B131-AC83-87893F4C6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118" y="6370962"/>
            <a:ext cx="1389530" cy="3353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50283B-6B4B-B1C8-6F2E-C794F8827B86}"/>
              </a:ext>
            </a:extLst>
          </p:cNvPr>
          <p:cNvSpPr/>
          <p:nvPr/>
        </p:nvSpPr>
        <p:spPr>
          <a:xfrm>
            <a:off x="888627" y="1488027"/>
            <a:ext cx="10429513" cy="5866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25A8B-FEDC-853B-E0AF-356A7668C85E}"/>
              </a:ext>
            </a:extLst>
          </p:cNvPr>
          <p:cNvSpPr txBox="1"/>
          <p:nvPr/>
        </p:nvSpPr>
        <p:spPr>
          <a:xfrm>
            <a:off x="1060096" y="1594760"/>
            <a:ext cx="72990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Championing Textbook Affordability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72D37-2696-2182-47B1-FD5DF5F2787E}"/>
              </a:ext>
            </a:extLst>
          </p:cNvPr>
          <p:cNvSpPr txBox="1"/>
          <p:nvPr/>
        </p:nvSpPr>
        <p:spPr>
          <a:xfrm>
            <a:off x="5646588" y="5629930"/>
            <a:ext cx="654541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Reminder: Students can consult counselors for potential book grants from other support programs based on need (EOPS, CARE, DSPS, or Foundations).</a:t>
            </a:r>
          </a:p>
        </p:txBody>
      </p:sp>
    </p:spTree>
    <p:extLst>
      <p:ext uri="{BB962C8B-B14F-4D97-AF65-F5344CB8AC3E}">
        <p14:creationId xmlns:p14="http://schemas.microsoft.com/office/powerpoint/2010/main" val="796861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EAA1F-CE2A-31BA-22FD-FEF538E45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1390D1-7C66-8068-F732-784D2832F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6153150"/>
            <a:ext cx="4514850" cy="7524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D7408D-103C-0330-D5E9-8EEF50C7CFE6}"/>
              </a:ext>
            </a:extLst>
          </p:cNvPr>
          <p:cNvCxnSpPr/>
          <p:nvPr/>
        </p:nvCxnSpPr>
        <p:spPr>
          <a:xfrm>
            <a:off x="0" y="6153150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079D1F5-A1A5-0059-8F95-CB6B713F12F9}"/>
              </a:ext>
            </a:extLst>
          </p:cNvPr>
          <p:cNvSpPr/>
          <p:nvPr/>
        </p:nvSpPr>
        <p:spPr>
          <a:xfrm>
            <a:off x="888628" y="1162544"/>
            <a:ext cx="843020" cy="116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40057AD-670F-07F5-88B1-A61D304EE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63820"/>
            <a:ext cx="1227416" cy="316401"/>
          </a:xfrm>
          <a:prstGeom prst="rect">
            <a:avLst/>
          </a:prstGeom>
        </p:spPr>
      </p:pic>
      <p:pic>
        <p:nvPicPr>
          <p:cNvPr id="37" name="Picture 8" descr="https://www.valleycollege.edu/images/v2/sbvc-logo-2022-darker-275.png">
            <a:extLst>
              <a:ext uri="{FF2B5EF4-FFF2-40B4-BE49-F238E27FC236}">
                <a16:creationId xmlns:a16="http://schemas.microsoft.com/office/drawing/2014/main" id="{3914E0B3-4BEE-2B3A-2316-1C3846E2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13" y="6363820"/>
            <a:ext cx="1243003" cy="3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9EE2E0C-601A-8CAC-A726-1667CFEE8825}"/>
              </a:ext>
            </a:extLst>
          </p:cNvPr>
          <p:cNvSpPr txBox="1"/>
          <p:nvPr/>
        </p:nvSpPr>
        <p:spPr>
          <a:xfrm>
            <a:off x="764385" y="410070"/>
            <a:ext cx="4262705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Arial"/>
                <a:cs typeface="Arial"/>
              </a:rPr>
              <a:t>How does it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8E927-D5B9-01BB-537B-9088A8543E52}"/>
              </a:ext>
            </a:extLst>
          </p:cNvPr>
          <p:cNvSpPr txBox="1"/>
          <p:nvPr/>
        </p:nvSpPr>
        <p:spPr>
          <a:xfrm>
            <a:off x="1110445" y="2169958"/>
            <a:ext cx="10125002" cy="34978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Students register for courses and their BookSaver list is sent to the Campus Bookstore and filled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Students receive an email when their materials are ready to be picked up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BookSaver covers only materials identified as “required,” and not those “recommended” or “suggested”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BookSaver (as appropriate) must be returned to the Campus Bookstore in good condition after the semester </a:t>
            </a:r>
          </a:p>
        </p:txBody>
      </p:sp>
      <p:pic>
        <p:nvPicPr>
          <p:cNvPr id="4" name="Picture 3" descr="A black background with blue and white logo&#10;&#10;Description automatically generated">
            <a:extLst>
              <a:ext uri="{FF2B5EF4-FFF2-40B4-BE49-F238E27FC236}">
                <a16:creationId xmlns:a16="http://schemas.microsoft.com/office/drawing/2014/main" id="{066DE03D-714D-F3D1-B0C9-6FC08A9CA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118" y="6370962"/>
            <a:ext cx="1389530" cy="3353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226A14-4868-7F73-2730-9D443D5E1DEF}"/>
              </a:ext>
            </a:extLst>
          </p:cNvPr>
          <p:cNvSpPr/>
          <p:nvPr/>
        </p:nvSpPr>
        <p:spPr>
          <a:xfrm>
            <a:off x="888627" y="1488027"/>
            <a:ext cx="10429513" cy="5866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AF0E0-2B49-F386-E396-4DF931624D97}"/>
              </a:ext>
            </a:extLst>
          </p:cNvPr>
          <p:cNvSpPr txBox="1"/>
          <p:nvPr/>
        </p:nvSpPr>
        <p:spPr>
          <a:xfrm>
            <a:off x="1060096" y="1594760"/>
            <a:ext cx="72990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Championing Textbook Affordability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5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BB54C-C432-512F-FC99-3A8FFBFB0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4A386E-7038-8B73-9067-A0171A4FE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6153150"/>
            <a:ext cx="4514850" cy="7524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FDFEA6-DE72-3CE1-69F9-08B7A3F79EFA}"/>
              </a:ext>
            </a:extLst>
          </p:cNvPr>
          <p:cNvCxnSpPr/>
          <p:nvPr/>
        </p:nvCxnSpPr>
        <p:spPr>
          <a:xfrm>
            <a:off x="0" y="6153150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EE43C7E-12ED-652C-19F8-A8510DBC197A}"/>
              </a:ext>
            </a:extLst>
          </p:cNvPr>
          <p:cNvSpPr/>
          <p:nvPr/>
        </p:nvSpPr>
        <p:spPr>
          <a:xfrm>
            <a:off x="888628" y="1162544"/>
            <a:ext cx="843020" cy="116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B99EE70-A261-9826-3091-9937D60E3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63820"/>
            <a:ext cx="1227416" cy="316401"/>
          </a:xfrm>
          <a:prstGeom prst="rect">
            <a:avLst/>
          </a:prstGeom>
        </p:spPr>
      </p:pic>
      <p:pic>
        <p:nvPicPr>
          <p:cNvPr id="37" name="Picture 8" descr="https://www.valleycollege.edu/images/v2/sbvc-logo-2022-darker-275.png">
            <a:extLst>
              <a:ext uri="{FF2B5EF4-FFF2-40B4-BE49-F238E27FC236}">
                <a16:creationId xmlns:a16="http://schemas.microsoft.com/office/drawing/2014/main" id="{47C60148-9AA1-10DD-F84A-4C0EDC3DF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13" y="6363820"/>
            <a:ext cx="1243003" cy="3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77B4ED4-B781-454A-B5CB-243503B2EE44}"/>
              </a:ext>
            </a:extLst>
          </p:cNvPr>
          <p:cNvSpPr txBox="1"/>
          <p:nvPr/>
        </p:nvSpPr>
        <p:spPr>
          <a:xfrm>
            <a:off x="764385" y="410070"/>
            <a:ext cx="889641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Arial"/>
                <a:cs typeface="Arial"/>
              </a:rPr>
              <a:t>Zero Textbook Cost (ZTC) Conversation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5794D-F871-2582-5FF5-4CD0CCEC8915}"/>
              </a:ext>
            </a:extLst>
          </p:cNvPr>
          <p:cNvSpPr txBox="1"/>
          <p:nvPr/>
        </p:nvSpPr>
        <p:spPr>
          <a:xfrm>
            <a:off x="1110445" y="2169958"/>
            <a:ext cx="10125002" cy="26514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Current Pricing: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$20/per unit cost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The price is this low because ZTC Courses are included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Removing ZTC Courses from Pricing: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$29/per unit cost (estimate)</a:t>
            </a:r>
          </a:p>
        </p:txBody>
      </p:sp>
      <p:pic>
        <p:nvPicPr>
          <p:cNvPr id="4" name="Picture 3" descr="A black background with blue and white logo&#10;&#10;Description automatically generated">
            <a:extLst>
              <a:ext uri="{FF2B5EF4-FFF2-40B4-BE49-F238E27FC236}">
                <a16:creationId xmlns:a16="http://schemas.microsoft.com/office/drawing/2014/main" id="{3432239B-C5FB-F333-D2C0-560B8B8A8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118" y="6370962"/>
            <a:ext cx="1389530" cy="3353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09E07F-C949-A41E-1AC7-3C22E8096445}"/>
              </a:ext>
            </a:extLst>
          </p:cNvPr>
          <p:cNvSpPr/>
          <p:nvPr/>
        </p:nvSpPr>
        <p:spPr>
          <a:xfrm>
            <a:off x="888627" y="1488027"/>
            <a:ext cx="10429513" cy="5866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88EDA-05F3-0E8E-CCBD-B7D8298DFFE6}"/>
              </a:ext>
            </a:extLst>
          </p:cNvPr>
          <p:cNvSpPr txBox="1"/>
          <p:nvPr/>
        </p:nvSpPr>
        <p:spPr>
          <a:xfrm>
            <a:off x="1060096" y="1594760"/>
            <a:ext cx="72990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Championing Textbook Affordability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63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75BAF-5DF7-0F51-EED3-EAD9251AE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69E7E3-4851-91BC-79CE-798062136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6153150"/>
            <a:ext cx="4514850" cy="7524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8E724B-B636-EC2E-6F7A-7D3EADAD6739}"/>
              </a:ext>
            </a:extLst>
          </p:cNvPr>
          <p:cNvCxnSpPr/>
          <p:nvPr/>
        </p:nvCxnSpPr>
        <p:spPr>
          <a:xfrm>
            <a:off x="0" y="6153150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5F47723-4F1C-B0C4-E15C-754960A5AAEE}"/>
              </a:ext>
            </a:extLst>
          </p:cNvPr>
          <p:cNvSpPr/>
          <p:nvPr/>
        </p:nvSpPr>
        <p:spPr>
          <a:xfrm>
            <a:off x="888628" y="1162544"/>
            <a:ext cx="843020" cy="116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4F1E9C1-448E-BCE0-17E3-D2F8C480A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63820"/>
            <a:ext cx="1227416" cy="316401"/>
          </a:xfrm>
          <a:prstGeom prst="rect">
            <a:avLst/>
          </a:prstGeom>
        </p:spPr>
      </p:pic>
      <p:pic>
        <p:nvPicPr>
          <p:cNvPr id="37" name="Picture 8" descr="https://www.valleycollege.edu/images/v2/sbvc-logo-2022-darker-275.png">
            <a:extLst>
              <a:ext uri="{FF2B5EF4-FFF2-40B4-BE49-F238E27FC236}">
                <a16:creationId xmlns:a16="http://schemas.microsoft.com/office/drawing/2014/main" id="{77F2A69C-1992-A82D-C61D-14C84A09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13" y="6363820"/>
            <a:ext cx="1243003" cy="3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DE6DE-41FB-F6EF-EB94-3F9854CC92C8}"/>
              </a:ext>
            </a:extLst>
          </p:cNvPr>
          <p:cNvSpPr txBox="1"/>
          <p:nvPr/>
        </p:nvSpPr>
        <p:spPr>
          <a:xfrm>
            <a:off x="1110445" y="2169958"/>
            <a:ext cx="10125002" cy="36517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Keeping ZTC Courses in Pricing: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$20/per unit cost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The price will decrease when we have more Open Educational Resources (OER) developed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Removing ZTC Courses from Pricing: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$29/per unit cost (estimate)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The price will increase when we have more ZCT Courses</a:t>
            </a:r>
          </a:p>
        </p:txBody>
      </p:sp>
      <p:pic>
        <p:nvPicPr>
          <p:cNvPr id="4" name="Picture 3" descr="A black background with blue and white logo&#10;&#10;Description automatically generated">
            <a:extLst>
              <a:ext uri="{FF2B5EF4-FFF2-40B4-BE49-F238E27FC236}">
                <a16:creationId xmlns:a16="http://schemas.microsoft.com/office/drawing/2014/main" id="{71E67ED1-44A5-471A-35E8-201DC90AB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118" y="6370962"/>
            <a:ext cx="1389530" cy="3353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C7AC10-0E29-AD59-5775-4E24E25B383E}"/>
              </a:ext>
            </a:extLst>
          </p:cNvPr>
          <p:cNvSpPr/>
          <p:nvPr/>
        </p:nvSpPr>
        <p:spPr>
          <a:xfrm>
            <a:off x="888627" y="1488027"/>
            <a:ext cx="10429513" cy="5866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24084-4E98-6BF0-3F75-28184AC151E9}"/>
              </a:ext>
            </a:extLst>
          </p:cNvPr>
          <p:cNvSpPr txBox="1"/>
          <p:nvPr/>
        </p:nvSpPr>
        <p:spPr>
          <a:xfrm>
            <a:off x="1060096" y="1594760"/>
            <a:ext cx="72990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Championing Textbook Affordability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6C5F3-2238-5D8F-110B-F4BF072D3F4D}"/>
              </a:ext>
            </a:extLst>
          </p:cNvPr>
          <p:cNvSpPr txBox="1"/>
          <p:nvPr/>
        </p:nvSpPr>
        <p:spPr>
          <a:xfrm>
            <a:off x="764385" y="410070"/>
            <a:ext cx="889641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Arial"/>
                <a:cs typeface="Arial"/>
              </a:rPr>
              <a:t>Zero Textbook Cost (ZTC) Conversation</a:t>
            </a:r>
          </a:p>
        </p:txBody>
      </p:sp>
    </p:spTree>
    <p:extLst>
      <p:ext uri="{BB962C8B-B14F-4D97-AF65-F5344CB8AC3E}">
        <p14:creationId xmlns:p14="http://schemas.microsoft.com/office/powerpoint/2010/main" val="2000893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0BE31-0257-588C-3BBF-F29375D5D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C2776F-C5AC-9EDC-3173-3BC5C170A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6153150"/>
            <a:ext cx="4514850" cy="75247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FFEACE0-0F7C-5844-CF13-A0DF364B3976}"/>
              </a:ext>
            </a:extLst>
          </p:cNvPr>
          <p:cNvSpPr/>
          <p:nvPr/>
        </p:nvSpPr>
        <p:spPr>
          <a:xfrm>
            <a:off x="888628" y="1162544"/>
            <a:ext cx="843020" cy="116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B47C5D4-8F8E-581F-2439-2CA2C4A9D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63820"/>
            <a:ext cx="1227416" cy="316401"/>
          </a:xfrm>
          <a:prstGeom prst="rect">
            <a:avLst/>
          </a:prstGeom>
        </p:spPr>
      </p:pic>
      <p:pic>
        <p:nvPicPr>
          <p:cNvPr id="37" name="Picture 8" descr="https://www.valleycollege.edu/images/v2/sbvc-logo-2022-darker-275.png">
            <a:extLst>
              <a:ext uri="{FF2B5EF4-FFF2-40B4-BE49-F238E27FC236}">
                <a16:creationId xmlns:a16="http://schemas.microsoft.com/office/drawing/2014/main" id="{569214CB-56D4-0898-4B72-1B12C88FD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13" y="6363820"/>
            <a:ext cx="1243003" cy="3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blue and white logo&#10;&#10;Description automatically generated">
            <a:extLst>
              <a:ext uri="{FF2B5EF4-FFF2-40B4-BE49-F238E27FC236}">
                <a16:creationId xmlns:a16="http://schemas.microsoft.com/office/drawing/2014/main" id="{AF3D763A-9636-3947-7D99-DC1B4E798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118" y="6370962"/>
            <a:ext cx="1389530" cy="3353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581EDA-3E16-ED1C-75C6-76604C8B6786}"/>
              </a:ext>
            </a:extLst>
          </p:cNvPr>
          <p:cNvSpPr/>
          <p:nvPr/>
        </p:nvSpPr>
        <p:spPr>
          <a:xfrm>
            <a:off x="888627" y="1488027"/>
            <a:ext cx="10429513" cy="5866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73BFA-7B94-CAFB-1ACF-6B7CB3BAE0BC}"/>
              </a:ext>
            </a:extLst>
          </p:cNvPr>
          <p:cNvSpPr txBox="1"/>
          <p:nvPr/>
        </p:nvSpPr>
        <p:spPr>
          <a:xfrm>
            <a:off x="1060096" y="1594760"/>
            <a:ext cx="72990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Championing Textbook Affordability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2CC8A-47BB-4CD1-D718-23CC53F70BD9}"/>
              </a:ext>
            </a:extLst>
          </p:cNvPr>
          <p:cNvSpPr txBox="1"/>
          <p:nvPr/>
        </p:nvSpPr>
        <p:spPr>
          <a:xfrm>
            <a:off x="764385" y="410070"/>
            <a:ext cx="878529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Arial"/>
                <a:cs typeface="Arial"/>
              </a:rPr>
              <a:t>Other Ways to Reduce BookSaver Cost</a:t>
            </a:r>
          </a:p>
        </p:txBody>
      </p:sp>
      <p:sp>
        <p:nvSpPr>
          <p:cNvPr id="27" name="L-Shape 26">
            <a:extLst>
              <a:ext uri="{FF2B5EF4-FFF2-40B4-BE49-F238E27FC236}">
                <a16:creationId xmlns:a16="http://schemas.microsoft.com/office/drawing/2014/main" id="{30EFF82E-7E52-9388-89AD-CC1480353B1E}"/>
              </a:ext>
            </a:extLst>
          </p:cNvPr>
          <p:cNvSpPr/>
          <p:nvPr/>
        </p:nvSpPr>
        <p:spPr>
          <a:xfrm rot="5400000">
            <a:off x="922612" y="4248242"/>
            <a:ext cx="1239159" cy="2061933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FCB52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2F2BBF9-D9B3-82C6-F930-653ADDE7F220}"/>
              </a:ext>
            </a:extLst>
          </p:cNvPr>
          <p:cNvGrpSpPr/>
          <p:nvPr/>
        </p:nvGrpSpPr>
        <p:grpSpPr>
          <a:xfrm>
            <a:off x="715765" y="4864315"/>
            <a:ext cx="1861525" cy="886951"/>
            <a:chOff x="205407" y="5050523"/>
            <a:chExt cx="1861525" cy="163173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B0BEE4-5D88-3FCA-8155-F6C2D11F3C8C}"/>
                </a:ext>
              </a:extLst>
            </p:cNvPr>
            <p:cNvSpPr/>
            <p:nvPr/>
          </p:nvSpPr>
          <p:spPr>
            <a:xfrm>
              <a:off x="205407" y="5050523"/>
              <a:ext cx="1861525" cy="1631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B33486-9DC7-1C52-FCF3-0468695D5D2C}"/>
                </a:ext>
              </a:extLst>
            </p:cNvPr>
            <p:cNvSpPr txBox="1"/>
            <p:nvPr/>
          </p:nvSpPr>
          <p:spPr>
            <a:xfrm>
              <a:off x="205407" y="5050523"/>
              <a:ext cx="1861525" cy="8869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ts val="1000"/>
                <a:buNone/>
              </a:pPr>
              <a:r>
                <a:rPr lang="en-US" sz="1800" kern="12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MORE DIGITAL VERSIONS</a:t>
              </a:r>
              <a:endParaRPr lang="en-US" sz="1800" kern="1200" dirty="0"/>
            </a:p>
          </p:txBody>
        </p:sp>
      </p:grpSp>
      <p:sp>
        <p:nvSpPr>
          <p:cNvPr id="31" name="L-Shape 30">
            <a:extLst>
              <a:ext uri="{FF2B5EF4-FFF2-40B4-BE49-F238E27FC236}">
                <a16:creationId xmlns:a16="http://schemas.microsoft.com/office/drawing/2014/main" id="{33C784C9-298E-19B8-4937-2839CF753A50}"/>
              </a:ext>
            </a:extLst>
          </p:cNvPr>
          <p:cNvSpPr/>
          <p:nvPr/>
        </p:nvSpPr>
        <p:spPr>
          <a:xfrm rot="5400000">
            <a:off x="3201482" y="3635759"/>
            <a:ext cx="1239159" cy="2061933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C3168E-2019-93DD-B7F6-24C38DA96315}"/>
              </a:ext>
            </a:extLst>
          </p:cNvPr>
          <p:cNvGrpSpPr/>
          <p:nvPr/>
        </p:nvGrpSpPr>
        <p:grpSpPr>
          <a:xfrm>
            <a:off x="2994636" y="4251833"/>
            <a:ext cx="1861525" cy="1631735"/>
            <a:chOff x="2484278" y="4486615"/>
            <a:chExt cx="1861525" cy="163173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E4BF79C-869A-6060-9433-D91719BC381C}"/>
                </a:ext>
              </a:extLst>
            </p:cNvPr>
            <p:cNvSpPr/>
            <p:nvPr/>
          </p:nvSpPr>
          <p:spPr>
            <a:xfrm>
              <a:off x="2484278" y="4486615"/>
              <a:ext cx="1861525" cy="1631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4045C6-BA7D-966B-ED4F-774B08FC2A55}"/>
                </a:ext>
              </a:extLst>
            </p:cNvPr>
            <p:cNvSpPr txBox="1"/>
            <p:nvPr/>
          </p:nvSpPr>
          <p:spPr>
            <a:xfrm>
              <a:off x="2484278" y="4486615"/>
              <a:ext cx="1861525" cy="1631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ts val="1000"/>
                <a:buNone/>
              </a:pPr>
              <a:r>
                <a:rPr lang="en-US" sz="1800" kern="12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LESS “REQUIRED” MATERIALS PER CLASS</a:t>
              </a:r>
              <a:endParaRPr lang="en-US" sz="1800" kern="1200" dirty="0"/>
            </a:p>
          </p:txBody>
        </p:sp>
      </p:grpSp>
      <p:sp>
        <p:nvSpPr>
          <p:cNvPr id="38" name="L-Shape 37">
            <a:extLst>
              <a:ext uri="{FF2B5EF4-FFF2-40B4-BE49-F238E27FC236}">
                <a16:creationId xmlns:a16="http://schemas.microsoft.com/office/drawing/2014/main" id="{EA36C586-DE9D-0808-3BC0-537379EB7DC7}"/>
              </a:ext>
            </a:extLst>
          </p:cNvPr>
          <p:cNvSpPr/>
          <p:nvPr/>
        </p:nvSpPr>
        <p:spPr>
          <a:xfrm rot="5400000">
            <a:off x="5463108" y="3175137"/>
            <a:ext cx="1239159" cy="2061933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7C1F5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C468FC-8E89-8B52-F0EE-F5D9A701A781}"/>
              </a:ext>
            </a:extLst>
          </p:cNvPr>
          <p:cNvGrpSpPr/>
          <p:nvPr/>
        </p:nvGrpSpPr>
        <p:grpSpPr>
          <a:xfrm>
            <a:off x="5256261" y="3791211"/>
            <a:ext cx="1861525" cy="1631735"/>
            <a:chOff x="4763148" y="3922706"/>
            <a:chExt cx="1861525" cy="163173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E11DCBE-3D55-9E9E-FBC2-41F532360588}"/>
                </a:ext>
              </a:extLst>
            </p:cNvPr>
            <p:cNvSpPr/>
            <p:nvPr/>
          </p:nvSpPr>
          <p:spPr>
            <a:xfrm>
              <a:off x="4763148" y="3922706"/>
              <a:ext cx="1861525" cy="1631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806F30-3A95-45D2-EF73-237353A5F210}"/>
                </a:ext>
              </a:extLst>
            </p:cNvPr>
            <p:cNvSpPr txBox="1"/>
            <p:nvPr/>
          </p:nvSpPr>
          <p:spPr>
            <a:xfrm>
              <a:off x="4763148" y="3922706"/>
              <a:ext cx="1861525" cy="1631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ts val="1000"/>
                <a:buNone/>
              </a:pPr>
              <a:r>
                <a:rPr lang="en-US" sz="1800" kern="12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MORE ONLINE EDUCATIONAL RESOURCES</a:t>
              </a:r>
              <a:endParaRPr lang="en-US" sz="1800" kern="1200" dirty="0"/>
            </a:p>
          </p:txBody>
        </p:sp>
      </p:grpSp>
      <p:sp>
        <p:nvSpPr>
          <p:cNvPr id="42" name="L-Shape 41">
            <a:extLst>
              <a:ext uri="{FF2B5EF4-FFF2-40B4-BE49-F238E27FC236}">
                <a16:creationId xmlns:a16="http://schemas.microsoft.com/office/drawing/2014/main" id="{C436EE75-2C3D-61F6-C310-488087110FB9}"/>
              </a:ext>
            </a:extLst>
          </p:cNvPr>
          <p:cNvSpPr/>
          <p:nvPr/>
        </p:nvSpPr>
        <p:spPr>
          <a:xfrm rot="5400000">
            <a:off x="7707255" y="2676156"/>
            <a:ext cx="1239159" cy="2061933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854A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D94108F-CDB8-7103-ABB5-9662FC5D0FA3}"/>
              </a:ext>
            </a:extLst>
          </p:cNvPr>
          <p:cNvGrpSpPr/>
          <p:nvPr/>
        </p:nvGrpSpPr>
        <p:grpSpPr>
          <a:xfrm>
            <a:off x="7500409" y="3292230"/>
            <a:ext cx="1861525" cy="1631735"/>
            <a:chOff x="7042019" y="3358797"/>
            <a:chExt cx="1861525" cy="163173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573C761-778E-5BAD-3385-72AFC0407175}"/>
                </a:ext>
              </a:extLst>
            </p:cNvPr>
            <p:cNvSpPr/>
            <p:nvPr/>
          </p:nvSpPr>
          <p:spPr>
            <a:xfrm>
              <a:off x="7042019" y="3358797"/>
              <a:ext cx="1861525" cy="1631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033E75-9DF5-CA2A-361E-1C052F8859D3}"/>
                </a:ext>
              </a:extLst>
            </p:cNvPr>
            <p:cNvSpPr txBox="1"/>
            <p:nvPr/>
          </p:nvSpPr>
          <p:spPr>
            <a:xfrm>
              <a:off x="7042019" y="3358797"/>
              <a:ext cx="1861525" cy="1631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ts val="1000"/>
                <a:buNone/>
              </a:pPr>
              <a:r>
                <a:rPr lang="en-US" sz="1800" kern="12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SHORTER PUBLISHER/ BOOKS WEBSITE ACCESS</a:t>
              </a:r>
              <a:endParaRPr lang="en-US" sz="1800" kern="1200" dirty="0"/>
            </a:p>
          </p:txBody>
        </p:sp>
      </p:grpSp>
      <p:sp>
        <p:nvSpPr>
          <p:cNvPr id="46" name="L-Shape 45">
            <a:extLst>
              <a:ext uri="{FF2B5EF4-FFF2-40B4-BE49-F238E27FC236}">
                <a16:creationId xmlns:a16="http://schemas.microsoft.com/office/drawing/2014/main" id="{A7AB41DC-F5E7-F186-8985-204C7351EECF}"/>
              </a:ext>
            </a:extLst>
          </p:cNvPr>
          <p:cNvSpPr/>
          <p:nvPr/>
        </p:nvSpPr>
        <p:spPr>
          <a:xfrm rot="5400000">
            <a:off x="9971134" y="2130535"/>
            <a:ext cx="1239159" cy="2061933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E8D3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E94A542-C6B8-E5FA-6D0F-6A09C15A0366}"/>
              </a:ext>
            </a:extLst>
          </p:cNvPr>
          <p:cNvGrpSpPr/>
          <p:nvPr/>
        </p:nvGrpSpPr>
        <p:grpSpPr>
          <a:xfrm>
            <a:off x="9751862" y="2746608"/>
            <a:ext cx="1886376" cy="1631735"/>
            <a:chOff x="9308464" y="2794888"/>
            <a:chExt cx="1886376" cy="163173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D674A2D-64AE-3BC8-7429-70C9442B5CD0}"/>
                </a:ext>
              </a:extLst>
            </p:cNvPr>
            <p:cNvSpPr/>
            <p:nvPr/>
          </p:nvSpPr>
          <p:spPr>
            <a:xfrm>
              <a:off x="9308464" y="2794888"/>
              <a:ext cx="1886376" cy="1631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EEA6A6D-0B50-0890-BA17-126F38D470B1}"/>
                </a:ext>
              </a:extLst>
            </p:cNvPr>
            <p:cNvSpPr txBox="1"/>
            <p:nvPr/>
          </p:nvSpPr>
          <p:spPr>
            <a:xfrm>
              <a:off x="9308464" y="2794888"/>
              <a:ext cx="1886376" cy="1631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ts val="1000"/>
                <a:buNone/>
              </a:pPr>
              <a:r>
                <a:rPr lang="en-US" sz="1800" kern="12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CHEAPER TEXTBOOKS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4002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5EDAB-D6A4-E99E-6CBE-225933E05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C1B5D8-0B25-316C-2967-749A5726D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6153150"/>
            <a:ext cx="4514850" cy="75247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3BC6541-44A6-2246-12A2-EAC0E1483753}"/>
              </a:ext>
            </a:extLst>
          </p:cNvPr>
          <p:cNvSpPr/>
          <p:nvPr/>
        </p:nvSpPr>
        <p:spPr>
          <a:xfrm>
            <a:off x="888628" y="1162544"/>
            <a:ext cx="843020" cy="116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41BEF86-3428-B5B8-9C07-0E3322741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63820"/>
            <a:ext cx="1227416" cy="316401"/>
          </a:xfrm>
          <a:prstGeom prst="rect">
            <a:avLst/>
          </a:prstGeom>
        </p:spPr>
      </p:pic>
      <p:pic>
        <p:nvPicPr>
          <p:cNvPr id="37" name="Picture 8" descr="https://www.valleycollege.edu/images/v2/sbvc-logo-2022-darker-275.png">
            <a:extLst>
              <a:ext uri="{FF2B5EF4-FFF2-40B4-BE49-F238E27FC236}">
                <a16:creationId xmlns:a16="http://schemas.microsoft.com/office/drawing/2014/main" id="{D41EEF7F-899D-8DE7-F431-78528AF4C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13" y="6363820"/>
            <a:ext cx="1243003" cy="3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blue and white logo&#10;&#10;Description automatically generated">
            <a:extLst>
              <a:ext uri="{FF2B5EF4-FFF2-40B4-BE49-F238E27FC236}">
                <a16:creationId xmlns:a16="http://schemas.microsoft.com/office/drawing/2014/main" id="{DF1509A4-213E-E9D1-50DB-A67E7C5EE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118" y="6370962"/>
            <a:ext cx="1389530" cy="3353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6D95F9-51E0-0292-4E21-C8FE0F0CD5E2}"/>
              </a:ext>
            </a:extLst>
          </p:cNvPr>
          <p:cNvSpPr/>
          <p:nvPr/>
        </p:nvSpPr>
        <p:spPr>
          <a:xfrm>
            <a:off x="888627" y="1488027"/>
            <a:ext cx="10429513" cy="5866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0349F-1022-8532-8DE7-72F244644D4F}"/>
              </a:ext>
            </a:extLst>
          </p:cNvPr>
          <p:cNvSpPr txBox="1"/>
          <p:nvPr/>
        </p:nvSpPr>
        <p:spPr>
          <a:xfrm>
            <a:off x="1060096" y="1594760"/>
            <a:ext cx="729906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Championing Textbook Affordability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636F3-B7BF-0D38-A74F-0AD41386A21E}"/>
              </a:ext>
            </a:extLst>
          </p:cNvPr>
          <p:cNvSpPr txBox="1"/>
          <p:nvPr/>
        </p:nvSpPr>
        <p:spPr>
          <a:xfrm>
            <a:off x="764385" y="410070"/>
            <a:ext cx="878529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Arial"/>
                <a:cs typeface="Arial"/>
              </a:rPr>
              <a:t>Other Ways to Reduce BookSaver Cost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C0BEE8-8545-3A67-A1D3-BA898027FC44}"/>
              </a:ext>
            </a:extLst>
          </p:cNvPr>
          <p:cNvSpPr txBox="1"/>
          <p:nvPr/>
        </p:nvSpPr>
        <p:spPr>
          <a:xfrm>
            <a:off x="9194799" y="5327696"/>
            <a:ext cx="266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CHAMPIONING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22A227F4-F80D-0286-53F1-CCBABB474316}"/>
              </a:ext>
            </a:extLst>
          </p:cNvPr>
          <p:cNvSpPr/>
          <p:nvPr/>
        </p:nvSpPr>
        <p:spPr>
          <a:xfrm rot="5400000">
            <a:off x="904902" y="2063164"/>
            <a:ext cx="1239159" cy="2061933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FCB52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A4F4ED-D878-843E-2836-3CD2465E3791}"/>
              </a:ext>
            </a:extLst>
          </p:cNvPr>
          <p:cNvGrpSpPr/>
          <p:nvPr/>
        </p:nvGrpSpPr>
        <p:grpSpPr>
          <a:xfrm>
            <a:off x="721951" y="2679237"/>
            <a:ext cx="1861525" cy="1631735"/>
            <a:chOff x="205407" y="5050523"/>
            <a:chExt cx="1861525" cy="16317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989ACA-2479-EBD0-5AB5-6D9CE4C5C93B}"/>
                </a:ext>
              </a:extLst>
            </p:cNvPr>
            <p:cNvSpPr/>
            <p:nvPr/>
          </p:nvSpPr>
          <p:spPr>
            <a:xfrm>
              <a:off x="205407" y="5050523"/>
              <a:ext cx="1861525" cy="1631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55E184-B723-AF03-CBF7-8CA2FEBBD3CF}"/>
                </a:ext>
              </a:extLst>
            </p:cNvPr>
            <p:cNvSpPr txBox="1"/>
            <p:nvPr/>
          </p:nvSpPr>
          <p:spPr>
            <a:xfrm>
              <a:off x="205407" y="5050523"/>
              <a:ext cx="1861525" cy="1631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ts val="1000"/>
                <a:buNone/>
              </a:pPr>
              <a:r>
                <a:rPr lang="en-US" sz="1800" kern="12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MORE DIGITAL VERSIONS</a:t>
              </a:r>
              <a:endParaRPr lang="en-US" sz="1800" kern="1200" dirty="0"/>
            </a:p>
          </p:txBody>
        </p:sp>
      </p:grpSp>
      <p:sp>
        <p:nvSpPr>
          <p:cNvPr id="13" name="L-Shape 12">
            <a:extLst>
              <a:ext uri="{FF2B5EF4-FFF2-40B4-BE49-F238E27FC236}">
                <a16:creationId xmlns:a16="http://schemas.microsoft.com/office/drawing/2014/main" id="{07FC826C-56E8-ACB1-4B6D-26E33A033046}"/>
              </a:ext>
            </a:extLst>
          </p:cNvPr>
          <p:cNvSpPr/>
          <p:nvPr/>
        </p:nvSpPr>
        <p:spPr>
          <a:xfrm rot="5400000">
            <a:off x="3183772" y="2063164"/>
            <a:ext cx="1239159" cy="2061933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4C33D3-161E-89D5-2942-78328544D608}"/>
              </a:ext>
            </a:extLst>
          </p:cNvPr>
          <p:cNvGrpSpPr/>
          <p:nvPr/>
        </p:nvGrpSpPr>
        <p:grpSpPr>
          <a:xfrm>
            <a:off x="2976926" y="2679238"/>
            <a:ext cx="1861525" cy="1631735"/>
            <a:chOff x="2484278" y="4486615"/>
            <a:chExt cx="1861525" cy="16317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A3F6C2-21AC-D0E3-8B41-091B03BBEDCE}"/>
                </a:ext>
              </a:extLst>
            </p:cNvPr>
            <p:cNvSpPr/>
            <p:nvPr/>
          </p:nvSpPr>
          <p:spPr>
            <a:xfrm>
              <a:off x="2484278" y="4486615"/>
              <a:ext cx="1861525" cy="1631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DBFC85-0583-5F15-E306-2E906C1F1DBF}"/>
                </a:ext>
              </a:extLst>
            </p:cNvPr>
            <p:cNvSpPr txBox="1"/>
            <p:nvPr/>
          </p:nvSpPr>
          <p:spPr>
            <a:xfrm>
              <a:off x="2484278" y="4486615"/>
              <a:ext cx="1861525" cy="1631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ts val="1000"/>
                <a:buNone/>
              </a:pPr>
              <a:r>
                <a:rPr lang="en-US" sz="1800" kern="12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LESS “REQUIRED” MATERIALS PER CLASS</a:t>
              </a:r>
              <a:endParaRPr lang="en-US" sz="1800" kern="1200" dirty="0"/>
            </a:p>
          </p:txBody>
        </p:sp>
      </p:grpSp>
      <p:sp>
        <p:nvSpPr>
          <p:cNvPr id="17" name="L-Shape 16">
            <a:extLst>
              <a:ext uri="{FF2B5EF4-FFF2-40B4-BE49-F238E27FC236}">
                <a16:creationId xmlns:a16="http://schemas.microsoft.com/office/drawing/2014/main" id="{75A46D34-8905-1261-4864-59A014631FC8}"/>
              </a:ext>
            </a:extLst>
          </p:cNvPr>
          <p:cNvSpPr/>
          <p:nvPr/>
        </p:nvSpPr>
        <p:spPr>
          <a:xfrm rot="5400000">
            <a:off x="5445398" y="2063164"/>
            <a:ext cx="1239159" cy="2061933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7C1F5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673A6A-9B6D-1D73-7545-3D471891914F}"/>
              </a:ext>
            </a:extLst>
          </p:cNvPr>
          <p:cNvGrpSpPr/>
          <p:nvPr/>
        </p:nvGrpSpPr>
        <p:grpSpPr>
          <a:xfrm>
            <a:off x="5238551" y="2679238"/>
            <a:ext cx="1861525" cy="1631735"/>
            <a:chOff x="4763148" y="3922706"/>
            <a:chExt cx="1861525" cy="163173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ECB022-35C9-FD46-69B2-0FCFB31F0EE2}"/>
                </a:ext>
              </a:extLst>
            </p:cNvPr>
            <p:cNvSpPr/>
            <p:nvPr/>
          </p:nvSpPr>
          <p:spPr>
            <a:xfrm>
              <a:off x="4763148" y="3922706"/>
              <a:ext cx="1861525" cy="1631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76416B-B646-C7B9-A0B1-713F32D48F87}"/>
                </a:ext>
              </a:extLst>
            </p:cNvPr>
            <p:cNvSpPr txBox="1"/>
            <p:nvPr/>
          </p:nvSpPr>
          <p:spPr>
            <a:xfrm>
              <a:off x="4763148" y="3922706"/>
              <a:ext cx="1861525" cy="1631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ts val="1000"/>
                <a:buNone/>
              </a:pPr>
              <a:r>
                <a:rPr lang="en-US" sz="1800" kern="12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MORE ONLINE EDUCATIONAL RESOURCES</a:t>
              </a:r>
              <a:endParaRPr lang="en-US" sz="1800" kern="1200" dirty="0"/>
            </a:p>
          </p:txBody>
        </p:sp>
      </p:grpSp>
      <p:sp>
        <p:nvSpPr>
          <p:cNvPr id="21" name="L-Shape 20">
            <a:extLst>
              <a:ext uri="{FF2B5EF4-FFF2-40B4-BE49-F238E27FC236}">
                <a16:creationId xmlns:a16="http://schemas.microsoft.com/office/drawing/2014/main" id="{7FAB3E77-BB45-2090-A468-756FA5844620}"/>
              </a:ext>
            </a:extLst>
          </p:cNvPr>
          <p:cNvSpPr/>
          <p:nvPr/>
        </p:nvSpPr>
        <p:spPr>
          <a:xfrm rot="5400000">
            <a:off x="7689545" y="2063164"/>
            <a:ext cx="1239159" cy="2061933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854A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73A6C0-36A1-5E6D-B27E-34A72A44006C}"/>
              </a:ext>
            </a:extLst>
          </p:cNvPr>
          <p:cNvGrpSpPr/>
          <p:nvPr/>
        </p:nvGrpSpPr>
        <p:grpSpPr>
          <a:xfrm>
            <a:off x="7482699" y="2679238"/>
            <a:ext cx="1910118" cy="1631735"/>
            <a:chOff x="7042019" y="3358797"/>
            <a:chExt cx="1910118" cy="163173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2368B3-BC4C-BCFB-7295-F9DA7BA374B4}"/>
                </a:ext>
              </a:extLst>
            </p:cNvPr>
            <p:cNvSpPr/>
            <p:nvPr/>
          </p:nvSpPr>
          <p:spPr>
            <a:xfrm>
              <a:off x="7042019" y="3358797"/>
              <a:ext cx="1861525" cy="1631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FB0A12-4F31-C8CA-075B-665AE21A1BD1}"/>
                </a:ext>
              </a:extLst>
            </p:cNvPr>
            <p:cNvSpPr txBox="1"/>
            <p:nvPr/>
          </p:nvSpPr>
          <p:spPr>
            <a:xfrm>
              <a:off x="7042019" y="3358797"/>
              <a:ext cx="1910118" cy="1631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ts val="1000"/>
                <a:buNone/>
              </a:pPr>
              <a:r>
                <a:rPr lang="en-US" sz="1800" kern="12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SHORTER PUBLISHER/ BOOKS WEBSITE ACCESS</a:t>
              </a:r>
              <a:endParaRPr lang="en-US" sz="1800" kern="1200" dirty="0"/>
            </a:p>
          </p:txBody>
        </p:sp>
      </p:grpSp>
      <p:sp>
        <p:nvSpPr>
          <p:cNvPr id="25" name="L-Shape 24">
            <a:extLst>
              <a:ext uri="{FF2B5EF4-FFF2-40B4-BE49-F238E27FC236}">
                <a16:creationId xmlns:a16="http://schemas.microsoft.com/office/drawing/2014/main" id="{996B7CC6-B4E8-85AC-5F16-FD31861E3F28}"/>
              </a:ext>
            </a:extLst>
          </p:cNvPr>
          <p:cNvSpPr/>
          <p:nvPr/>
        </p:nvSpPr>
        <p:spPr>
          <a:xfrm rot="5400000">
            <a:off x="9953424" y="2063164"/>
            <a:ext cx="1239159" cy="2061933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E8D3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2A4AFA-5238-C366-192E-4452209C05E9}"/>
              </a:ext>
            </a:extLst>
          </p:cNvPr>
          <p:cNvGrpSpPr/>
          <p:nvPr/>
        </p:nvGrpSpPr>
        <p:grpSpPr>
          <a:xfrm>
            <a:off x="9734152" y="2679237"/>
            <a:ext cx="1886376" cy="1631735"/>
            <a:chOff x="9308464" y="2794888"/>
            <a:chExt cx="1886376" cy="163173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B3EC2A4-F5C3-D0A0-A102-F006ED6B8C34}"/>
                </a:ext>
              </a:extLst>
            </p:cNvPr>
            <p:cNvSpPr/>
            <p:nvPr/>
          </p:nvSpPr>
          <p:spPr>
            <a:xfrm>
              <a:off x="9308464" y="2794888"/>
              <a:ext cx="1886376" cy="16317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6D628CB-2A9A-2AB2-70CD-4FDD66B429D6}"/>
                </a:ext>
              </a:extLst>
            </p:cNvPr>
            <p:cNvSpPr txBox="1"/>
            <p:nvPr/>
          </p:nvSpPr>
          <p:spPr>
            <a:xfrm>
              <a:off x="9308464" y="2794888"/>
              <a:ext cx="1886376" cy="1631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ts val="1000"/>
                <a:buNone/>
              </a:pPr>
              <a:r>
                <a:rPr lang="en-US" sz="1800" kern="1200" dirty="0"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CHEAPER TEXTBOOKS</a:t>
              </a:r>
              <a:endParaRPr lang="en-US" sz="1800" kern="12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9B82414-10FD-5800-33E3-3B2ADE3A0FA9}"/>
              </a:ext>
            </a:extLst>
          </p:cNvPr>
          <p:cNvSpPr txBox="1"/>
          <p:nvPr/>
        </p:nvSpPr>
        <p:spPr>
          <a:xfrm>
            <a:off x="517411" y="4127200"/>
            <a:ext cx="2263879" cy="1737360"/>
          </a:xfrm>
          <a:prstGeom prst="rect">
            <a:avLst/>
          </a:prstGeom>
          <a:solidFill>
            <a:srgbClr val="FCB525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Moving from print versions to digital – currently at 60% but need to reach 75%.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F35CE6-4C0E-6B0D-18FD-2A8CA84F72C3}"/>
              </a:ext>
            </a:extLst>
          </p:cNvPr>
          <p:cNvSpPr txBox="1"/>
          <p:nvPr/>
        </p:nvSpPr>
        <p:spPr>
          <a:xfrm>
            <a:off x="2763763" y="4127200"/>
            <a:ext cx="2263879" cy="1737360"/>
          </a:xfrm>
          <a:prstGeom prst="rect">
            <a:avLst/>
          </a:prstGeom>
          <a:solidFill>
            <a:srgbClr val="BFBFB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Making “required” only those materials that are key to student success.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8DFC18-3113-7488-EF6B-D2E7B9E502EC}"/>
              </a:ext>
            </a:extLst>
          </p:cNvPr>
          <p:cNvSpPr txBox="1"/>
          <p:nvPr/>
        </p:nvSpPr>
        <p:spPr>
          <a:xfrm>
            <a:off x="5034011" y="4127200"/>
            <a:ext cx="2263879" cy="1737360"/>
          </a:xfrm>
          <a:prstGeom prst="rect">
            <a:avLst/>
          </a:prstGeom>
          <a:solidFill>
            <a:srgbClr val="7C1F5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Increasing Online Educational Resources (Follett has OER content available).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4535EC9-0988-8E76-8D6F-39AF23E6078B}"/>
              </a:ext>
            </a:extLst>
          </p:cNvPr>
          <p:cNvSpPr txBox="1"/>
          <p:nvPr/>
        </p:nvSpPr>
        <p:spPr>
          <a:xfrm>
            <a:off x="7278158" y="4127200"/>
            <a:ext cx="2263879" cy="1737360"/>
          </a:xfrm>
          <a:prstGeom prst="rect">
            <a:avLst/>
          </a:prstGeom>
          <a:solidFill>
            <a:srgbClr val="0854A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Limiting access length to publisher/books website to 6 or 12 months, maximum.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902A0D7-2798-1A65-3F61-0297061EFA42}"/>
              </a:ext>
            </a:extLst>
          </p:cNvPr>
          <p:cNvSpPr txBox="1"/>
          <p:nvPr/>
        </p:nvSpPr>
        <p:spPr>
          <a:xfrm>
            <a:off x="9542037" y="4127200"/>
            <a:ext cx="2263879" cy="1737360"/>
          </a:xfrm>
          <a:prstGeom prst="rect">
            <a:avLst/>
          </a:prstGeom>
          <a:solidFill>
            <a:srgbClr val="0E8D3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Selecting cheaper textbooks – the most expensive cost up to $560.</a:t>
            </a:r>
          </a:p>
        </p:txBody>
      </p:sp>
    </p:spTree>
    <p:extLst>
      <p:ext uri="{BB962C8B-B14F-4D97-AF65-F5344CB8AC3E}">
        <p14:creationId xmlns:p14="http://schemas.microsoft.com/office/powerpoint/2010/main" val="2258688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447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SBCCD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Goodrich</dc:creator>
  <cp:lastModifiedBy>Perez, Raquel</cp:lastModifiedBy>
  <cp:revision>59</cp:revision>
  <cp:lastPrinted>2024-04-11T07:48:35Z</cp:lastPrinted>
  <dcterms:created xsi:type="dcterms:W3CDTF">2024-03-24T21:49:27Z</dcterms:created>
  <dcterms:modified xsi:type="dcterms:W3CDTF">2025-03-24T22:02:15Z</dcterms:modified>
</cp:coreProperties>
</file>