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0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8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7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8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8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0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A58049-6467-43B4-891B-28E17ADEB49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E5AE20-1973-4098-AEF2-F42014C0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081F-0123-443F-98F5-BAC172007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Grades and the Impact on 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E2AA9-E067-4BDE-8FAA-304062A35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to Academic Senate</a:t>
            </a:r>
          </a:p>
          <a:p>
            <a:r>
              <a:rPr lang="en-US"/>
              <a:t>December 4,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3408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6C46-3561-4671-A400-9C7728C9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Satisfactory Academic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6D7E-FDB3-4A31-A075-182359796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Satisfactory Academic Progress Standards:</a:t>
            </a:r>
          </a:p>
          <a:p>
            <a:pPr lvl="1"/>
            <a:r>
              <a:rPr lang="en-US" dirty="0"/>
              <a:t>2.00 cumulative GPA</a:t>
            </a:r>
          </a:p>
          <a:p>
            <a:pPr lvl="1"/>
            <a:r>
              <a:rPr lang="en-US" dirty="0"/>
              <a:t>67% completion ratio</a:t>
            </a:r>
          </a:p>
          <a:p>
            <a:pPr lvl="1"/>
            <a:r>
              <a:rPr lang="en-US" dirty="0"/>
              <a:t>Total number of attempted cannot exceed 150% of the total number of units for the declared, Title IV academic program</a:t>
            </a:r>
          </a:p>
          <a:p>
            <a:pPr lvl="1"/>
            <a:r>
              <a:rPr lang="en-US" dirty="0"/>
              <a:t>SAP is calculated semesterly the day after the grades submission deadline</a:t>
            </a:r>
          </a:p>
          <a:p>
            <a:pPr lvl="2"/>
            <a:r>
              <a:rPr lang="en-US" dirty="0"/>
              <a:t>Submit finalized grades by the deadline	</a:t>
            </a:r>
          </a:p>
        </p:txBody>
      </p:sp>
    </p:spTree>
    <p:extLst>
      <p:ext uri="{BB962C8B-B14F-4D97-AF65-F5344CB8AC3E}">
        <p14:creationId xmlns:p14="http://schemas.microsoft.com/office/powerpoint/2010/main" val="171235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E690-B2BA-4BB7-A3B1-5718B8AE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With Adverse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B0B2-FCD5-422D-B7A4-2DB7C34C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 – Failing</a:t>
            </a:r>
          </a:p>
          <a:p>
            <a:r>
              <a:rPr lang="en-US" dirty="0"/>
              <a:t>W - </a:t>
            </a:r>
            <a:r>
              <a:rPr lang="en-US" dirty="0" err="1"/>
              <a:t>Withdrawalal</a:t>
            </a:r>
            <a:endParaRPr lang="en-US" dirty="0"/>
          </a:p>
          <a:p>
            <a:r>
              <a:rPr lang="en-US" dirty="0"/>
              <a:t>RD – Report Delay</a:t>
            </a:r>
          </a:p>
          <a:p>
            <a:r>
              <a:rPr lang="en-US" dirty="0"/>
              <a:t>FW – Failing Withdraw</a:t>
            </a:r>
          </a:p>
          <a:p>
            <a:r>
              <a:rPr lang="en-US" dirty="0"/>
              <a:t>Missing or no grade provided </a:t>
            </a:r>
          </a:p>
          <a:p>
            <a:pPr marL="0" indent="0">
              <a:buNone/>
            </a:pPr>
            <a:r>
              <a:rPr lang="en-US" dirty="0"/>
              <a:t>These grades impact:</a:t>
            </a:r>
          </a:p>
          <a:p>
            <a:pPr lvl="1"/>
            <a:r>
              <a:rPr lang="en-US" dirty="0"/>
              <a:t>Awards and disbursements, in full or partially</a:t>
            </a:r>
          </a:p>
          <a:p>
            <a:pPr lvl="1"/>
            <a:r>
              <a:rPr lang="en-US" dirty="0"/>
              <a:t>Return to Title IV Calculations</a:t>
            </a:r>
          </a:p>
          <a:p>
            <a:pPr lvl="1"/>
            <a:r>
              <a:rPr lang="en-US" dirty="0"/>
              <a:t>Title IV Compliance</a:t>
            </a:r>
          </a:p>
        </p:txBody>
      </p:sp>
    </p:spTree>
    <p:extLst>
      <p:ext uri="{BB962C8B-B14F-4D97-AF65-F5344CB8AC3E}">
        <p14:creationId xmlns:p14="http://schemas.microsoft.com/office/powerpoint/2010/main" val="309245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6966-DFDC-4E42-8170-DEEE7851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Title IV (R2T4)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27D6-CC84-43E3-AF64-B55D816D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accurate last date of attendance</a:t>
            </a:r>
          </a:p>
          <a:p>
            <a:pPr lvl="1"/>
            <a:r>
              <a:rPr lang="en-US" dirty="0"/>
              <a:t>Impacts District and/or student liabilities</a:t>
            </a:r>
          </a:p>
          <a:p>
            <a:pPr lvl="1"/>
            <a:r>
              <a:rPr lang="en-US" dirty="0"/>
              <a:t>Post-withdrawal calculations, disbursement amounts</a:t>
            </a:r>
          </a:p>
          <a:p>
            <a:r>
              <a:rPr lang="en-US" dirty="0"/>
              <a:t>Do Not Backdate Grades</a:t>
            </a:r>
          </a:p>
          <a:p>
            <a:pPr lvl="1"/>
            <a:r>
              <a:rPr lang="en-US" dirty="0"/>
              <a:t>Same as above</a:t>
            </a:r>
          </a:p>
          <a:p>
            <a:pPr lvl="1"/>
            <a:r>
              <a:rPr lang="en-US" dirty="0"/>
              <a:t>May impact current and subsequent SAP calculations, withholding Title IV funds</a:t>
            </a:r>
          </a:p>
          <a:p>
            <a:pPr lvl="1"/>
            <a:r>
              <a:rPr lang="en-US" dirty="0"/>
              <a:t>Title IV regulations are institutional; audit findings; 23/24 R2T4 Expense ≈ $84K</a:t>
            </a:r>
          </a:p>
        </p:txBody>
      </p:sp>
    </p:spTree>
    <p:extLst>
      <p:ext uri="{BB962C8B-B14F-4D97-AF65-F5344CB8AC3E}">
        <p14:creationId xmlns:p14="http://schemas.microsoft.com/office/powerpoint/2010/main" val="290061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A10-0B7B-4F48-AC48-1847279E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53EC-A8A4-4F98-A300-89EC9BCC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Inaccurate R2T4 calculations, realized later; non-compliant</a:t>
            </a:r>
          </a:p>
          <a:p>
            <a:r>
              <a:rPr lang="en-US" dirty="0"/>
              <a:t>Withholding Title IV financial aid for current and/subsequent semesters</a:t>
            </a:r>
          </a:p>
          <a:p>
            <a:r>
              <a:rPr lang="en-US" dirty="0"/>
              <a:t>Per the U.S. Department of Education, “The Department may fine a school up to $67,544 for each statutory or regulatory violation.”</a:t>
            </a:r>
          </a:p>
          <a:p>
            <a:r>
              <a:rPr lang="en-US" dirty="0"/>
              <a:t>Complete withdrawal of all Title IV financial aid, State financial aid to follow</a:t>
            </a:r>
          </a:p>
          <a:p>
            <a:r>
              <a:rPr lang="en-US" dirty="0"/>
              <a:t>Loss of accreditation and reduction in enrollment</a:t>
            </a:r>
          </a:p>
          <a:p>
            <a:r>
              <a:rPr lang="en-US" dirty="0"/>
              <a:t>Other financial loses due to low enrollment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5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507</TotalTime>
  <Words>249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Grades and the Impact on Financial Aid</vt:lpstr>
      <vt:lpstr>Satisfactory Academic Progress</vt:lpstr>
      <vt:lpstr>Grades With Adverse Impact</vt:lpstr>
      <vt:lpstr>Return to Title IV (R2T4)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Grades and the Impact on Financial Aid</dc:title>
  <dc:creator>Trejo, Samuel</dc:creator>
  <cp:lastModifiedBy>Trejo, Samuel</cp:lastModifiedBy>
  <cp:revision>15</cp:revision>
  <cp:lastPrinted>2024-11-20T00:45:30Z</cp:lastPrinted>
  <dcterms:created xsi:type="dcterms:W3CDTF">2024-11-19T17:47:29Z</dcterms:created>
  <dcterms:modified xsi:type="dcterms:W3CDTF">2024-12-04T18:41:21Z</dcterms:modified>
</cp:coreProperties>
</file>