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2A_2D0B059D.xml" ContentType="application/vnd.ms-powerpoint.comments+xml"/>
  <Override PartName="/ppt/comments/modernComment_86E_19A7A16B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notesMasterIdLst>
    <p:notesMasterId r:id="rId13"/>
  </p:notesMasterIdLst>
  <p:sldIdLst>
    <p:sldId id="298" r:id="rId5"/>
    <p:sldId id="2158" r:id="rId6"/>
    <p:sldId id="2199" r:id="rId7"/>
    <p:sldId id="2197" r:id="rId8"/>
    <p:sldId id="2200" r:id="rId9"/>
    <p:sldId id="2190" r:id="rId10"/>
    <p:sldId id="2195" r:id="rId11"/>
    <p:sldId id="2176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D5A364-5466-E5F5-799D-E663BC0B3EFC}" name="Barnett, Jared M." initials="BJM" userId="S::jbarnett@sbccd.cc.ca.us::61368dc2-a8fe-4121-b066-72da445f3812" providerId="AD"/>
  <p188:author id="{E390D38D-C681-E8C2-1DB3-9CDD6B28E4EB}" name="Keith, Patrick D." initials="PK" userId="S::pkeith@sbccd.cc.ca.us::aba2ce2f-b070-4aee-af46-8e03214142f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nelas, Nohemy" initials="ON" lastIdx="0" clrIdx="0">
    <p:extLst>
      <p:ext uri="{19B8F6BF-5375-455C-9EA6-DF929625EA0E}">
        <p15:presenceInfo xmlns:p15="http://schemas.microsoft.com/office/powerpoint/2012/main" userId="S-1-5-21-1404197281-946232772-9522986-45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B403"/>
    <a:srgbClr val="FFD14F"/>
    <a:srgbClr val="CC9700"/>
    <a:srgbClr val="EA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3F3EAB-1060-417D-B4D3-D42FC7EB8A27}" v="5" dt="2024-07-31T17:18:15.3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94" autoAdjust="0"/>
    <p:restoredTop sz="91053" autoAdjust="0"/>
  </p:normalViewPr>
  <p:slideViewPr>
    <p:cSldViewPr snapToGrid="0">
      <p:cViewPr varScale="1">
        <p:scale>
          <a:sx n="101" d="100"/>
          <a:sy n="101" d="100"/>
        </p:scale>
        <p:origin x="324" y="96"/>
      </p:cViewPr>
      <p:guideLst>
        <p:guide orient="horz" pos="21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omments/modernComment_12A_2D0B059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15C4BFE-E718-4B58-B56E-6E473892F8FD}" authorId="{E390D38D-C681-E8C2-1DB3-9CDD6B28E4EB}" status="resolved" created="2024-07-18T21:16:26.54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755697053" sldId="298"/>
      <ac:spMk id="2" creationId="{00000000-0000-0000-0000-000000000000}"/>
      <ac:txMk cp="1">
        <ac:context len="43" hash="3793281210"/>
      </ac:txMk>
    </ac:txMkLst>
    <p188:pos x="11198238" y="641454"/>
    <p188:txBody>
      <a:bodyPr/>
      <a:lstStyle/>
      <a:p>
        <a:r>
          <a:rPr lang="en-US"/>
          <a:t>I think "Building Captain/Floor Manager Training" would be a better title overall. It would make the training as a whole more versatile. </a:t>
        </a:r>
      </a:p>
    </p188:txBody>
  </p188:cm>
  <p188:cm id="{29200401-0F1E-4CC1-819E-EC220E528C2D}" authorId="{E390D38D-C681-E8C2-1DB3-9CDD6B28E4EB}" status="resolved" created="2024-07-18T21:18:19.49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755697053" sldId="298"/>
      <ac:spMk id="4" creationId="{00000000-0000-0000-0000-000000000000}"/>
      <ac:txMk cp="28">
        <ac:context len="29" hash="829246462"/>
      </ac:txMk>
    </ac:txMkLst>
    <p188:pos x="10038303" y="4107688"/>
    <p188:txBody>
      <a:bodyPr/>
      <a:lstStyle/>
      <a:p>
        <a:r>
          <a:rPr lang="en-US"/>
          <a:t>Please remove the date so it can be used in in different seasons and years without the need to update it.</a:t>
        </a:r>
      </a:p>
    </p188:txBody>
  </p188:cm>
</p188:cmLst>
</file>

<file path=ppt/comments/modernComment_86E_19A7A16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0E625DB-43FE-4347-9AEC-F2844A51E1CD}" authorId="{E390D38D-C681-E8C2-1DB3-9CDD6B28E4EB}" status="resolved" created="2024-07-18T21:33:55.04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768186" y="284529"/>
    <p188:txBody>
      <a:bodyPr/>
      <a:lstStyle/>
      <a:p>
        <a:r>
          <a:rPr lang="en-US"/>
          <a:t>Missing the "s"</a:t>
        </a:r>
      </a:p>
    </p188:txBody>
  </p188:cm>
  <p188:cm id="{6CAE0283-BF5A-4F0B-BC30-62F297018542}" authorId="{E390D38D-C681-E8C2-1DB3-9CDD6B28E4EB}" status="resolved" created="2024-07-18T21:34:50.94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5078929" y="1570718"/>
    <p188:txBody>
      <a:bodyPr/>
      <a:lstStyle/>
      <a:p>
        <a:r>
          <a:rPr lang="en-US"/>
          <a:t>What type of sites?</a:t>
        </a:r>
      </a:p>
    </p188:txBody>
  </p188:cm>
  <p188:cm id="{29C571F8-9C56-4019-856B-BCA3886F61E2}" authorId="{E390D38D-C681-E8C2-1DB3-9CDD6B28E4EB}" status="resolved" created="2024-07-18T21:34:57.97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2727615" y="2083184"/>
    <p188:txBody>
      <a:bodyPr/>
      <a:lstStyle/>
      <a:p>
        <a:r>
          <a:rPr lang="en-US"/>
          <a:t>Spelling.</a:t>
        </a:r>
      </a:p>
    </p188:txBody>
  </p188:cm>
  <p188:cm id="{4B10C7B1-58BA-4C54-9144-A5B16F744D6F}" authorId="{E390D38D-C681-E8C2-1DB3-9CDD6B28E4EB}" status="resolved" created="2024-07-18T23:24:11.06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30416235" sldId="2158"/>
      <ac:spMk id="5" creationId="{ADE6D168-FC5B-4F58-9149-9A181244F7C6}"/>
      <ac:txMk cp="269">
        <ac:context len="274" hash="1040030565"/>
      </ac:txMk>
    </ac:txMkLst>
    <p188:pos x="4807624" y="284529"/>
    <p188:txBody>
      <a:bodyPr/>
      <a:lstStyle/>
      <a:p>
        <a:r>
          <a:rPr lang="en-US"/>
          <a:t>Inconsistent capitalization of titles throughout PowerPoint, please update.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12C1A-469B-4FB9-913D-CF81C93F140F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B128D-90CE-4601-9848-7B448185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0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B128D-90CE-4601-9848-7B448185E2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B128D-90CE-4601-9848-7B448185E2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04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B128D-90CE-4601-9848-7B448185E2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09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B128D-90CE-4601-9848-7B448185E2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81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B128D-90CE-4601-9848-7B448185E2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37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1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7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7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" y="0"/>
            <a:ext cx="9144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28042" y="1706879"/>
            <a:ext cx="1094945" cy="102915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584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0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5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7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1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3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E1780-1CF8-4B57-B2A6-B77047001DD1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9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A_2D0B059D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86E_19A7A16B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86E_19A7A16B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86E_19A7A16B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86E_19A7A16B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86E_19A7A16B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Bbonnet@sbccd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075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/>
          </a:p>
          <a:p>
            <a:pPr algn="ctr"/>
            <a:endParaRPr lang="en-US" sz="4400" dirty="0"/>
          </a:p>
          <a:p>
            <a:pPr algn="ctr"/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708072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latin typeface="+mn-lt"/>
                <a:cs typeface="Arial" panose="020B0604020202020204" pitchFamily="34" charset="0"/>
              </a:rPr>
            </a:br>
            <a:r>
              <a:rPr lang="en-US" b="1" dirty="0">
                <a:latin typeface="+mn-lt"/>
                <a:cs typeface="Arial" panose="020B0604020202020204" pitchFamily="34" charset="0"/>
              </a:rPr>
              <a:t>SAN BERNARDINO VALLEY COLLEGE</a:t>
            </a: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b="1" dirty="0">
                <a:latin typeface="+mn-lt"/>
                <a:cs typeface="Arial" panose="020B0604020202020204" pitchFamily="34" charset="0"/>
              </a:rPr>
            </a:br>
            <a:r>
              <a:rPr lang="en-US" b="1" dirty="0">
                <a:latin typeface="+mn-lt"/>
                <a:cs typeface="Arial" panose="020B0604020202020204" pitchFamily="34" charset="0"/>
              </a:rPr>
              <a:t> </a:t>
            </a: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b="1" dirty="0">
                <a:latin typeface="+mn-lt"/>
                <a:cs typeface="Arial" panose="020B0604020202020204" pitchFamily="34" charset="0"/>
              </a:rPr>
            </a:b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r>
              <a:rPr lang="en-US" sz="2400" b="1" dirty="0">
                <a:latin typeface="+mn-lt"/>
                <a:cs typeface="Arial" panose="020B0604020202020204" pitchFamily="34" charset="0"/>
              </a:rPr>
              <a:t>CAMPUS HOURS OF OPERATIONS</a:t>
            </a: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r>
              <a:rPr lang="en-US" sz="1200" b="1" dirty="0">
                <a:latin typeface="+mn-lt"/>
                <a:cs typeface="Arial" panose="020B0604020202020204" pitchFamily="34" charset="0"/>
              </a:rPr>
              <a:t>Presented by SBCCD PD Acting Chief of Police Blake Bonnet </a:t>
            </a: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endParaRPr lang="en-US" sz="2400" b="1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430098-AF3E-44F8-8B76-788B39087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978" y="1431109"/>
            <a:ext cx="2858044" cy="284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97053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cs typeface="Arial" panose="020B0604020202020204" pitchFamily="34" charset="0"/>
              </a:rPr>
              <a:t>Campus Hours of Operations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6D168-FC5B-4F58-9149-9A181244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762125"/>
            <a:ext cx="8032210" cy="441483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Purpose #1: To promote overall campus safety and awareness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Purpose #2: To establish operational hours when staff, students, and campus visitors can expect buildings to be open and available for use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16235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cs typeface="Arial" panose="020B0604020202020204" pitchFamily="34" charset="0"/>
              </a:rPr>
              <a:t>Campus Hours of Operations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6D168-FC5B-4F58-9149-9A181244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762125"/>
            <a:ext cx="8032210" cy="441483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Purpose #3: Standardize building usage and staff, student, and visitors presence on campus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Purpose #4: Help ensure the safety of people and property after hours and on weekends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694075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3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cs typeface="Arial" panose="020B0604020202020204" pitchFamily="34" charset="0"/>
              </a:rPr>
              <a:t>Hours of Operations: Currently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6D168-FC5B-4F58-9149-9A181244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825625"/>
            <a:ext cx="8032210" cy="4351338"/>
          </a:xfrm>
        </p:spPr>
        <p:txBody>
          <a:bodyPr>
            <a:normAutofit/>
          </a:bodyPr>
          <a:lstStyle/>
          <a:p>
            <a:r>
              <a:rPr lang="en-US" dirty="0"/>
              <a:t>SBVC Custodial Staff opens in the morning and campus is ready for operations at 7:00am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Classes begin at 8:00am and end by 9:50pm with some exceptions. Classes end by 5:00pm on Saturdays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Campus buildings are secured by 10:00pm Monday thru Friday and by 5:00pm on Saturdays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456075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cs typeface="Arial" panose="020B0604020202020204" pitchFamily="34" charset="0"/>
              </a:rPr>
              <a:t>Safety is Our Top Priority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6D168-FC5B-4F58-9149-9A181244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825625"/>
            <a:ext cx="803221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Allows staff and students who work and attend class into the evening hours and on weekends to feel safe and know their area is secured and protected when they leave</a:t>
            </a:r>
          </a:p>
          <a:p>
            <a:endParaRPr lang="en-US" dirty="0"/>
          </a:p>
          <a:p>
            <a:r>
              <a:rPr lang="en-US" dirty="0"/>
              <a:t>Posting of Hours of Operations at all campus entrances to inform all campus users when campus is open and closed </a:t>
            </a:r>
          </a:p>
          <a:p>
            <a:endParaRPr lang="en-US" dirty="0"/>
          </a:p>
          <a:p>
            <a:r>
              <a:rPr lang="en-US" dirty="0"/>
              <a:t>Allows campus Administration to create standardized schedules for access and use of campus buildings and areas based on operational needs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29179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3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Content Placeholder 18" descr="Police male with solid fill">
            <a:extLst>
              <a:ext uri="{FF2B5EF4-FFF2-40B4-BE49-F238E27FC236}">
                <a16:creationId xmlns:a16="http://schemas.microsoft.com/office/drawing/2014/main" id="{99253977-14B2-6F7B-0194-9714009ECA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10572" y="530919"/>
            <a:ext cx="978652" cy="978652"/>
          </a:xfrm>
        </p:spPr>
      </p:pic>
      <p:pic>
        <p:nvPicPr>
          <p:cNvPr id="21" name="Graphic 20" descr="Fire with solid fill">
            <a:extLst>
              <a:ext uri="{FF2B5EF4-FFF2-40B4-BE49-F238E27FC236}">
                <a16:creationId xmlns:a16="http://schemas.microsoft.com/office/drawing/2014/main" id="{615697CD-91A9-0DFA-0A22-140EC657E1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49929" y="2039690"/>
            <a:ext cx="1386448" cy="1386448"/>
          </a:xfrm>
          <a:prstGeom prst="rect">
            <a:avLst/>
          </a:prstGeom>
        </p:spPr>
      </p:pic>
      <p:sp>
        <p:nvSpPr>
          <p:cNvPr id="33" name="Title 1">
            <a:extLst>
              <a:ext uri="{FF2B5EF4-FFF2-40B4-BE49-F238E27FC236}">
                <a16:creationId xmlns:a16="http://schemas.microsoft.com/office/drawing/2014/main" id="{6B056D71-BEF8-CFEB-6CFD-2EB226942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773237" cy="1325563"/>
          </a:xfrm>
        </p:spPr>
        <p:txBody>
          <a:bodyPr>
            <a:normAutofit/>
          </a:bodyPr>
          <a:lstStyle/>
          <a:p>
            <a:r>
              <a:rPr lang="en-US" b="1" dirty="0"/>
              <a:t>Safety Considerations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97DA56-68F1-221A-471B-5AFD53F8C62D}"/>
              </a:ext>
            </a:extLst>
          </p:cNvPr>
          <p:cNvSpPr txBox="1"/>
          <p:nvPr/>
        </p:nvSpPr>
        <p:spPr>
          <a:xfrm>
            <a:off x="2224648" y="2496927"/>
            <a:ext cx="3608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Campus Lighting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7329B1-6D7D-7219-A032-A9C2E7C0CB6F}"/>
              </a:ext>
            </a:extLst>
          </p:cNvPr>
          <p:cNvSpPr txBox="1"/>
          <p:nvPr/>
        </p:nvSpPr>
        <p:spPr>
          <a:xfrm>
            <a:off x="2126513" y="4074060"/>
            <a:ext cx="3706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Unknown</a:t>
            </a:r>
          </a:p>
          <a:p>
            <a:pPr algn="ctr"/>
            <a:r>
              <a:rPr lang="en-US" sz="4000" dirty="0"/>
              <a:t>Subjects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02FD8C8-3471-47AB-3249-EE4B8C6EAF71}"/>
              </a:ext>
            </a:extLst>
          </p:cNvPr>
          <p:cNvSpPr txBox="1"/>
          <p:nvPr/>
        </p:nvSpPr>
        <p:spPr>
          <a:xfrm>
            <a:off x="7432315" y="2378971"/>
            <a:ext cx="4339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Fires/Other Hazards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4DAE9A-423C-4C66-D9D0-844DF1936EA5}"/>
              </a:ext>
            </a:extLst>
          </p:cNvPr>
          <p:cNvSpPr txBox="1"/>
          <p:nvPr/>
        </p:nvSpPr>
        <p:spPr>
          <a:xfrm>
            <a:off x="7941892" y="4381837"/>
            <a:ext cx="3830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Personal Safety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2B47F6-F756-49B1-8C43-DB4A678588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847" y="1820156"/>
            <a:ext cx="1548005" cy="18523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C2A83D-6E58-470C-9FC1-8E7585C6D9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2978" y="3801937"/>
            <a:ext cx="1415874" cy="16636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51AA9E-97F2-4D9A-B289-D0B7EFB414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21054" y="3891708"/>
            <a:ext cx="1933177" cy="150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99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cs typeface="Arial" panose="020B0604020202020204" pitchFamily="34" charset="0"/>
              </a:rPr>
              <a:t>Proposed Hours of Operation for SBVC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6D168-FC5B-4F58-9149-9A181244F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825625"/>
            <a:ext cx="803221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Hours:</a:t>
            </a:r>
          </a:p>
          <a:p>
            <a:pPr marL="0" indent="0">
              <a:buNone/>
            </a:pPr>
            <a:r>
              <a:rPr lang="en-US" dirty="0"/>
              <a:t>Monday-Friday: 7:00am to 10:00pm</a:t>
            </a:r>
          </a:p>
          <a:p>
            <a:pPr marL="0" indent="0">
              <a:buNone/>
            </a:pPr>
            <a:r>
              <a:rPr lang="en-US" dirty="0"/>
              <a:t>Saturday: 7:00am to 6:00pm*</a:t>
            </a:r>
          </a:p>
          <a:p>
            <a:pPr marL="0" indent="0">
              <a:buNone/>
            </a:pPr>
            <a:r>
              <a:rPr lang="en-US" dirty="0"/>
              <a:t>Sunday: Closed*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*Hours adjusted based on submitted and approved On Campus Facilities Use Request.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55232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3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CE9EE3-E6DE-E268-B67A-1BFD0BC0D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325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Blake Bonnet</a:t>
            </a:r>
          </a:p>
          <a:p>
            <a:pPr marL="0" indent="0" algn="ctr">
              <a:buNone/>
            </a:pPr>
            <a:r>
              <a:rPr lang="en-US" sz="3600" dirty="0"/>
              <a:t>Lieutenant/Acting Chief of Police</a:t>
            </a:r>
          </a:p>
          <a:p>
            <a:pPr marL="0" indent="0" algn="ctr">
              <a:buNone/>
            </a:pPr>
            <a:r>
              <a:rPr lang="en-US" sz="3200" dirty="0">
                <a:hlinkClick r:id="rId2"/>
              </a:rPr>
              <a:t>Bbonnet@sbccd.edu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909-384-8652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668BB42-045A-1AE9-C708-F9BE32B51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151" y="0"/>
            <a:ext cx="6036699" cy="1616203"/>
          </a:xfrm>
        </p:spPr>
        <p:txBody>
          <a:bodyPr anchor="b">
            <a:noAutofit/>
          </a:bodyPr>
          <a:lstStyle/>
          <a:p>
            <a:r>
              <a:rPr lang="en-US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291366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A2C0A62E7BA74B9B90CA7AA11E2CBB" ma:contentTypeVersion="15" ma:contentTypeDescription="Create a new document." ma:contentTypeScope="" ma:versionID="badfe72b02d456b54f6d2d6b0d26d6c9">
  <xsd:schema xmlns:xsd="http://www.w3.org/2001/XMLSchema" xmlns:xs="http://www.w3.org/2001/XMLSchema" xmlns:p="http://schemas.microsoft.com/office/2006/metadata/properties" xmlns:ns2="b8a2a147-b48d-41f1-9991-8cd49cb8ce64" xmlns:ns3="f5ad4f21-a1cc-488f-a61d-19c34a2a86e4" targetNamespace="http://schemas.microsoft.com/office/2006/metadata/properties" ma:root="true" ma:fieldsID="4ceea43d87cf7ce152da8a4382511a0a" ns2:_="" ns3:_="">
    <xsd:import namespace="b8a2a147-b48d-41f1-9991-8cd49cb8ce64"/>
    <xsd:import namespace="f5ad4f21-a1cc-488f-a61d-19c34a2a86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2a147-b48d-41f1-9991-8cd49cb8ce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a6137252-1171-4ad3-9d61-ace8df6e30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ad4f21-a1cc-488f-a61d-19c34a2a86e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a39c353-c901-413b-898d-949c639948ed}" ma:internalName="TaxCatchAll" ma:showField="CatchAllData" ma:web="f5ad4f21-a1cc-488f-a61d-19c34a2a86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ad4f21-a1cc-488f-a61d-19c34a2a86e4" xsi:nil="true"/>
    <lcf76f155ced4ddcb4097134ff3c332f xmlns="b8a2a147-b48d-41f1-9991-8cd49cb8ce6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34D36B-99CA-4E16-8802-13881EEC88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EDB68C-191A-413B-926D-32424B7A4F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2a147-b48d-41f1-9991-8cd49cb8ce64"/>
    <ds:schemaRef ds:uri="f5ad4f21-a1cc-488f-a61d-19c34a2a8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D9F5A3-1BE1-4C84-B80E-CE0274FE1696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f5ad4f21-a1cc-488f-a61d-19c34a2a86e4"/>
    <ds:schemaRef ds:uri="b8a2a147-b48d-41f1-9991-8cd49cb8ce6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313</Words>
  <Application>Microsoft Office PowerPoint</Application>
  <PresentationFormat>Widescreen</PresentationFormat>
  <Paragraphs>78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SAN BERNARDINO VALLEY COLLEGE          CAMPUS HOURS OF OPERATIONS  Presented by SBCCD PD Acting Chief of Police Blake Bonnet  </vt:lpstr>
      <vt:lpstr>Campus Hours of Operations </vt:lpstr>
      <vt:lpstr>Campus Hours of Operations </vt:lpstr>
      <vt:lpstr>Hours of Operations: Currently </vt:lpstr>
      <vt:lpstr>Safety is Our Top Priority </vt:lpstr>
      <vt:lpstr>Safety Considerations</vt:lpstr>
      <vt:lpstr>Proposed Hours of Operation for SBVC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</dc:title>
  <dc:creator>Torres, Jose Felipe</dc:creator>
  <cp:lastModifiedBy>Bonnet, Blake J</cp:lastModifiedBy>
  <cp:revision>94</cp:revision>
  <cp:lastPrinted>2021-05-12T16:05:35Z</cp:lastPrinted>
  <dcterms:created xsi:type="dcterms:W3CDTF">2020-08-04T18:05:47Z</dcterms:created>
  <dcterms:modified xsi:type="dcterms:W3CDTF">2024-10-11T17:11:35Z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0x010100B3A2C0A62E7BA74B9B90CA7AA11E2CBB</vt:lpwstr>
  </property>
  <property fmtid="{D5CDD505-2E9C-101B-9397-08002B2CF9AE}" pid="3" name="MediaServiceImageTags">
    <vt:lpwstr/>
  </property>
</Properties>
</file>