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281" r:id="rId5"/>
    <p:sldId id="280" r:id="rId6"/>
    <p:sldId id="279" r:id="rId7"/>
    <p:sldId id="261" r:id="rId8"/>
    <p:sldId id="277" r:id="rId9"/>
    <p:sldId id="28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E9639D4-E3E2-4D34-9284-5A2195B3D0D7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879" autoAdjust="0"/>
  </p:normalViewPr>
  <p:slideViewPr>
    <p:cSldViewPr snapToGrid="0">
      <p:cViewPr varScale="1">
        <p:scale>
          <a:sx n="79" d="100"/>
          <a:sy n="79" d="100"/>
        </p:scale>
        <p:origin x="850" y="72"/>
      </p:cViewPr>
      <p:guideLst/>
    </p:cSldViewPr>
  </p:slideViewPr>
  <p:outlineViewPr>
    <p:cViewPr>
      <p:scale>
        <a:sx n="33" d="100"/>
        <a:sy n="33" d="100"/>
      </p:scale>
      <p:origin x="0" y="-403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757"/>
    </p:cViewPr>
  </p:sorterViewPr>
  <p:notesViewPr>
    <p:cSldViewPr snapToGrid="0">
      <p:cViewPr>
        <p:scale>
          <a:sx n="1" d="2"/>
          <a:sy n="1" d="2"/>
        </p:scale>
        <p:origin x="3480" y="55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976AB79-C677-3DB7-78CF-9305D586148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3AB137-CEA6-0244-F12B-1ECC21172D0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C994AA-C437-4EF4-8BEF-0B832D7FA420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68EC96-C6CC-F2AF-D90F-143F4D20A07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F8EC8D-EF88-0275-F75C-A789924433B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757874-EF65-4B61-B062-40C932C81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027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4FE048-FAD0-D943-9A17-3C4CB7633182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247812-3409-784D-BAE7-ABE53735D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030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47812-3409-784D-BAE7-ABE53735D59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0178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47812-3409-784D-BAE7-ABE53735D59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79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47812-3409-784D-BAE7-ABE53735D59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3394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47812-3409-784D-BAE7-ABE53735D59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631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A7F58C7-D277-8F14-F024-4B41D20D054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E8C189B-2E00-67DA-E342-3440F5EBB4C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286000"/>
            <a:ext cx="9144000" cy="2286000"/>
          </a:xfrm>
        </p:spPr>
        <p:txBody>
          <a:bodyPr anchor="ctr" anchorCtr="0">
            <a:no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424675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760"/>
            <a:ext cx="10515600" cy="1325563"/>
          </a:xfrm>
        </p:spPr>
        <p:txBody>
          <a:bodyPr anchor="ctr" anchorCtr="0">
            <a:noAutofit/>
          </a:bodyPr>
          <a:lstStyle>
            <a:lvl1pPr algn="ctr"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Content Placeholder 10">
            <a:extLst>
              <a:ext uri="{FF2B5EF4-FFF2-40B4-BE49-F238E27FC236}">
                <a16:creationId xmlns:a16="http://schemas.microsoft.com/office/drawing/2014/main" id="{A524C1E0-92FE-D7D2-83A7-46D29A83887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38200" y="1790329"/>
            <a:ext cx="5134335" cy="4113054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None/>
              <a:defRPr sz="1800">
                <a:latin typeface="+mn-lt"/>
              </a:defRPr>
            </a:lvl1pPr>
            <a:lvl2pPr marL="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2pPr>
            <a:lvl3pPr marL="4572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3pPr>
            <a:lvl4pPr marL="6858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4pPr>
            <a:lvl5pPr marL="9144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427E0367-8E38-8905-DC9A-D0C376A591A7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219464" y="1790329"/>
            <a:ext cx="5134335" cy="4113054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None/>
              <a:defRPr sz="1800">
                <a:latin typeface="+mn-lt"/>
              </a:defRPr>
            </a:lvl1pPr>
            <a:lvl2pPr marL="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2pPr>
            <a:lvl3pPr marL="4572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3pPr>
            <a:lvl4pPr marL="6858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4pPr>
            <a:lvl5pPr marL="9144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3D847DE-29F2-8ABB-1718-34BED4F377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303963"/>
            <a:ext cx="12192000" cy="554037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03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ctr" anchorCtr="0">
            <a:noAutofit/>
          </a:bodyPr>
          <a:lstStyle>
            <a:lvl1pPr algn="ctr"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0CEAFE70-86D3-8690-31CA-F9A1FBA494D0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13186" y="2107800"/>
            <a:ext cx="10965628" cy="392019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56EB0F-63C8-5F75-A333-3413A9DC6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DE333-25B4-E092-1CC4-C3D20BA25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AF200-E81F-A326-0EDB-4B93C71D9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099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76EE6F3F-63EB-5C0E-2307-3B7CBBA1C37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2437" y="400485"/>
            <a:ext cx="9467127" cy="2527911"/>
          </a:xfrm>
        </p:spPr>
        <p:txBody>
          <a:bodyPr anchor="b">
            <a:noAutofit/>
          </a:bodyPr>
          <a:lstStyle>
            <a:lvl1pPr algn="ctr">
              <a:spcBef>
                <a:spcPts val="1000"/>
              </a:spcBef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12DA517-30B0-BC62-0422-F995FB9189E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62075" y="3738622"/>
            <a:ext cx="9467850" cy="2527911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spcBef>
                <a:spcPts val="1000"/>
              </a:spcBef>
              <a:buNone/>
              <a:defRPr sz="1800">
                <a:solidFill>
                  <a:schemeClr val="bg1"/>
                </a:solidFill>
              </a:defRPr>
            </a:lvl2pPr>
            <a:lvl3pPr marL="914400" indent="0" algn="ctr">
              <a:spcBef>
                <a:spcPts val="1000"/>
              </a:spcBef>
              <a:buNone/>
              <a:defRPr sz="1800">
                <a:solidFill>
                  <a:schemeClr val="bg1"/>
                </a:solidFill>
              </a:defRPr>
            </a:lvl3pPr>
            <a:lvl4pPr marL="1371600" indent="0" algn="ctr">
              <a:spcBef>
                <a:spcPts val="1000"/>
              </a:spcBef>
              <a:buNone/>
              <a:defRPr sz="1800">
                <a:solidFill>
                  <a:schemeClr val="bg1"/>
                </a:solidFill>
              </a:defRPr>
            </a:lvl4pPr>
            <a:lvl5pPr marL="1828800" indent="0" algn="ctr">
              <a:spcBef>
                <a:spcPts val="1000"/>
              </a:spcBef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162967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62816" y="457200"/>
            <a:ext cx="4837176" cy="1993392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6B8CBAD6-FC79-B2BB-0B67-26429A6D4C8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882" y="0"/>
            <a:ext cx="6115050" cy="6858000"/>
          </a:xfrm>
          <a:prstGeom prst="parallelogram">
            <a:avLst/>
          </a:prstGeom>
          <a:ln>
            <a:noFill/>
          </a:ln>
        </p:spPr>
        <p:txBody>
          <a:bodyPr tIns="0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72710C-A212-1B12-06CD-FA2A14F89D6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562818" y="2752344"/>
            <a:ext cx="4837174" cy="3136392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150000"/>
              </a:lnSpc>
              <a:spcBef>
                <a:spcPts val="1000"/>
              </a:spcBef>
              <a:buNone/>
              <a:defRPr sz="1800" cap="all" spc="300" baseline="0"/>
            </a:lvl1pPr>
            <a:lvl2pPr marL="457200" indent="0">
              <a:lnSpc>
                <a:spcPct val="150000"/>
              </a:lnSpc>
              <a:spcBef>
                <a:spcPts val="1000"/>
              </a:spcBef>
              <a:buNone/>
              <a:defRPr sz="1800" cap="all" spc="300" baseline="0"/>
            </a:lvl2pPr>
            <a:lvl3pPr marL="914400" indent="0">
              <a:lnSpc>
                <a:spcPct val="150000"/>
              </a:lnSpc>
              <a:spcBef>
                <a:spcPts val="1000"/>
              </a:spcBef>
              <a:buNone/>
              <a:defRPr sz="1800" cap="all" spc="300" baseline="0"/>
            </a:lvl3pPr>
            <a:lvl4pPr marL="1371600" indent="0">
              <a:lnSpc>
                <a:spcPct val="150000"/>
              </a:lnSpc>
              <a:spcBef>
                <a:spcPts val="1000"/>
              </a:spcBef>
              <a:buNone/>
              <a:defRPr sz="1800" cap="all" spc="300" baseline="0"/>
            </a:lvl4pPr>
            <a:lvl5pPr marL="1828800" indent="0">
              <a:lnSpc>
                <a:spcPct val="150000"/>
              </a:lnSpc>
              <a:spcBef>
                <a:spcPts val="1000"/>
              </a:spcBef>
              <a:buNone/>
              <a:defRPr sz="1800" cap="all" spc="300" baseline="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34796A3-781D-5244-DAB8-2D6EE0AC3B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562817" y="6303963"/>
            <a:ext cx="3014980" cy="554037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3880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72C41-A024-2F33-1F04-21E003FA72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7600" y="762000"/>
            <a:ext cx="5066250" cy="2900680"/>
          </a:xfrm>
        </p:spPr>
        <p:txBody>
          <a:bodyPr anchor="b">
            <a:noAutofit/>
          </a:bodyPr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82836803-D9E6-3DF1-3B90-1E7E677CC7B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 flipH="1">
            <a:off x="6086167" y="-22225"/>
            <a:ext cx="6080760" cy="6902450"/>
          </a:xfrm>
          <a:prstGeom prst="parallelogram">
            <a:avLst/>
          </a:prstGeom>
          <a:ln>
            <a:noFill/>
          </a:ln>
        </p:spPr>
        <p:txBody>
          <a:bodyPr lIns="0" tIns="0">
            <a:normAutofit/>
          </a:bodyPr>
          <a:lstStyle>
            <a:lvl1pPr marL="0" indent="0" algn="l">
              <a:buNone/>
              <a:defRPr sz="2000"/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3BC2DF-9C2A-052C-AD2C-0A8ABAA5037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17600" y="4145280"/>
            <a:ext cx="5066250" cy="690880"/>
          </a:xfr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lin ang="10200000" scaled="0"/>
            <a:tileRect/>
          </a:gradFill>
        </p:spPr>
        <p:txBody>
          <a:bodyPr anchor="ctr">
            <a:normAutofit/>
          </a:bodyPr>
          <a:lstStyle>
            <a:lvl1pPr marL="0" indent="0" algn="ctr">
              <a:buNone/>
              <a:defRPr sz="2400" cap="all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1924186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42425" y="466344"/>
            <a:ext cx="6241651" cy="1710354"/>
          </a:xfrm>
        </p:spPr>
        <p:txBody>
          <a:bodyPr bIns="0" anchor="ctr" anchorCtr="0">
            <a:noAutofit/>
          </a:bodyPr>
          <a:lstStyle>
            <a:lvl1pPr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11A5385-FB23-93A8-2B8F-9887244244D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287838" cy="6858000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72710C-A212-1B12-06CD-FA2A14F89D6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242426" y="2286000"/>
            <a:ext cx="6241650" cy="3474720"/>
          </a:xfrm>
        </p:spPr>
        <p:txBody>
          <a:bodyPr>
            <a:normAutofit/>
          </a:bodyPr>
          <a:lstStyle>
            <a:lvl1pPr marL="2286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/>
            </a:lvl1pPr>
            <a:lvl2pPr marL="2286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/>
            </a:lvl2pPr>
            <a:lvl3pPr marL="2286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/>
            </a:lvl3pPr>
            <a:lvl4pPr marL="2286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/>
            </a:lvl4pPr>
            <a:lvl5pPr marL="2286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E25A87-9155-9E07-878F-CEC0B137C2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291586" y="6303963"/>
            <a:ext cx="4287186" cy="554037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894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72C41-A024-2F33-1F04-21E003FA729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43000"/>
            <a:ext cx="9144000" cy="2286000"/>
          </a:xfrm>
        </p:spPr>
        <p:txBody>
          <a:bodyPr anchor="b">
            <a:noAutofit/>
          </a:bodyPr>
          <a:lstStyle>
            <a:lvl1pPr algn="ctr">
              <a:defRPr sz="48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3BC2DF-9C2A-052C-AD2C-0A8ABAA5037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835198"/>
            <a:ext cx="9144000" cy="683219"/>
          </a:xfrm>
          <a:gradFill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path path="circle">
              <a:fillToRect l="100000" t="100000"/>
            </a:path>
          </a:gradFill>
        </p:spPr>
        <p:txBody>
          <a:bodyPr anchor="ctr">
            <a:normAutofit/>
          </a:bodyPr>
          <a:lstStyle>
            <a:lvl1pPr marL="0" indent="0" algn="ctr">
              <a:buNone/>
              <a:defRPr sz="2400" cap="all" spc="3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1563727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9577E27-B60E-C6DD-BAAF-5CCC3D59E5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303963"/>
            <a:ext cx="12192000" cy="554037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760"/>
            <a:ext cx="10515600" cy="1325880"/>
          </a:xfrm>
        </p:spPr>
        <p:txBody>
          <a:bodyPr anchor="ctr" anchorCtr="0">
            <a:noAutofit/>
          </a:bodyPr>
          <a:lstStyle>
            <a:lvl1pPr algn="ctr"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Content Placeholder 10">
            <a:extLst>
              <a:ext uri="{FF2B5EF4-FFF2-40B4-BE49-F238E27FC236}">
                <a16:creationId xmlns:a16="http://schemas.microsoft.com/office/drawing/2014/main" id="{964CA031-27E0-D0AA-1451-A904CCF234F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38199" y="2024781"/>
            <a:ext cx="5212079" cy="4137189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None/>
              <a:defRPr sz="1800">
                <a:latin typeface="+mn-lt"/>
              </a:defRPr>
            </a:lvl1pPr>
            <a:lvl2pPr marL="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2pPr>
            <a:lvl3pPr marL="4572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3pPr>
            <a:lvl4pPr marL="6858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4pPr>
            <a:lvl5pPr marL="9144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0">
            <a:extLst>
              <a:ext uri="{FF2B5EF4-FFF2-40B4-BE49-F238E27FC236}">
                <a16:creationId xmlns:a16="http://schemas.microsoft.com/office/drawing/2014/main" id="{81FE0D7D-86B7-CCD2-A7A1-70E95846B542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459795" y="2024780"/>
            <a:ext cx="4894006" cy="4137189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None/>
              <a:defRPr sz="1800">
                <a:latin typeface="+mn-lt"/>
              </a:defRPr>
            </a:lvl1pPr>
            <a:lvl2pPr marL="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2pPr>
            <a:lvl3pPr marL="4572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3pPr>
            <a:lvl4pPr marL="6858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4pPr>
            <a:lvl5pPr marL="9144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290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760"/>
            <a:ext cx="10515600" cy="1325880"/>
          </a:xfrm>
        </p:spPr>
        <p:txBody>
          <a:bodyPr anchor="ctr" anchorCtr="0">
            <a:noAutofit/>
          </a:bodyPr>
          <a:lstStyle>
            <a:lvl1pPr algn="ctr"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2D2DE411-9D7C-15AE-0B59-F26B2BF8C52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38200" y="2024781"/>
            <a:ext cx="2878394" cy="4137189"/>
          </a:xfrm>
        </p:spPr>
        <p:txBody>
          <a:bodyPr>
            <a:normAutofit/>
          </a:bodyPr>
          <a:lstStyle>
            <a:lvl1pPr marL="342900" indent="-3429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+mj-lt"/>
              <a:buAutoNum type="arabicPeriod"/>
              <a:defRPr sz="1800">
                <a:latin typeface="+mn-lt"/>
              </a:defRPr>
            </a:lvl1pPr>
            <a:lvl2pPr marL="800100" indent="-3429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+mj-lt"/>
              <a:buAutoNum type="alphaLcPeriod"/>
              <a:defRPr sz="1800">
                <a:latin typeface="+mn-lt"/>
              </a:defRPr>
            </a:lvl2pPr>
            <a:lvl3pPr marL="1257300" indent="-3429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+mj-lt"/>
              <a:buAutoNum type="arabicParenR"/>
              <a:defRPr sz="1800">
                <a:latin typeface="+mn-lt"/>
              </a:defRPr>
            </a:lvl3pPr>
            <a:lvl4pPr marL="1714500" indent="-3429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+mj-lt"/>
              <a:buAutoNum type="alphaLcParenR"/>
              <a:defRPr sz="1800">
                <a:latin typeface="+mn-lt"/>
              </a:defRPr>
            </a:lvl4pPr>
            <a:lvl5pPr marL="20574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60FEDE7C-502F-ECFE-4136-E99206849C2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459795" y="2024780"/>
            <a:ext cx="4894006" cy="4137189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None/>
              <a:defRPr sz="1800">
                <a:latin typeface="+mn-lt"/>
              </a:defRPr>
            </a:lvl1pPr>
            <a:lvl2pPr marL="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2pPr>
            <a:lvl3pPr marL="4572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3pPr>
            <a:lvl4pPr marL="6858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4pPr>
            <a:lvl5pPr marL="9144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852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448056"/>
            <a:ext cx="6172200" cy="1581912"/>
          </a:xfrm>
        </p:spPr>
        <p:txBody>
          <a:bodyPr anchor="b" anchorCtr="0"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5F30E2A0-23EF-51B1-8ABD-00429EEA0642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38200" y="2257063"/>
            <a:ext cx="4894006" cy="3904906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None/>
              <a:defRPr sz="1800">
                <a:latin typeface="+mn-lt"/>
              </a:defRPr>
            </a:lvl1pPr>
            <a:lvl2pPr marL="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2pPr>
            <a:lvl3pPr marL="4572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3pPr>
            <a:lvl4pPr marL="6858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4pPr>
            <a:lvl5pPr marL="9144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F15552F-C66B-341F-2D37-0389710BA5E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500938" y="-22225"/>
            <a:ext cx="4714875" cy="688022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D8DCC6D-8B88-7BE0-7240-F743AE09EC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93814" y="6303963"/>
            <a:ext cx="4287186" cy="554037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438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760"/>
            <a:ext cx="10515600" cy="1325563"/>
          </a:xfrm>
        </p:spPr>
        <p:txBody>
          <a:bodyPr anchor="ctr" anchorCtr="0">
            <a:noAutofit/>
          </a:bodyPr>
          <a:lstStyle>
            <a:lvl1pPr algn="ctr"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9C3ED3BF-FF6B-07FA-72C4-F6102A8558AF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96074" y="2106591"/>
            <a:ext cx="2067045" cy="3633787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None/>
              <a:defRPr sz="1800">
                <a:latin typeface="+mn-lt"/>
              </a:defRPr>
            </a:lvl1pPr>
            <a:lvl2pPr marL="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latin typeface="+mn-lt"/>
              </a:defRPr>
            </a:lvl2pPr>
            <a:lvl3pPr marL="4572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400">
                <a:latin typeface="+mn-lt"/>
              </a:defRPr>
            </a:lvl3pPr>
            <a:lvl4pPr marL="6858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400">
                <a:latin typeface="+mn-lt"/>
              </a:defRPr>
            </a:lvl4pPr>
            <a:lvl5pPr marL="9144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200">
                <a:latin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423FEB60-8FB5-7F10-EDD7-8AB4B3139EF6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3483980" y="2106591"/>
            <a:ext cx="7869820" cy="4016713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15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D97564-C310-6E8C-8689-CE18881B4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D99FA-26D9-873B-BE7F-26FEC5C233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19819E-0266-97DD-DFD1-BAAA06AE32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6D8061D-18C3-4F4F-85EF-561633F58754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FD19C9-01CE-9E2A-CDA5-C15940F055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801085-7B28-048D-E3D3-9C3614268D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934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60" r:id="rId2"/>
    <p:sldLayoutId id="2147483659" r:id="rId3"/>
    <p:sldLayoutId id="2147483650" r:id="rId4"/>
    <p:sldLayoutId id="2147483649" r:id="rId5"/>
    <p:sldLayoutId id="2147483662" r:id="rId6"/>
    <p:sldLayoutId id="2147483663" r:id="rId7"/>
    <p:sldLayoutId id="2147483652" r:id="rId8"/>
    <p:sldLayoutId id="2147483666" r:id="rId9"/>
    <p:sldLayoutId id="2147483664" r:id="rId10"/>
    <p:sldLayoutId id="2147483665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microsoft.com/office/2007/relationships/hdphoto" Target="../media/hdphoto3.wdp"/><Relationship Id="rId9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microsoft.com/office/2007/relationships/hdphoto" Target="../media/hdphoto4.wdp"/><Relationship Id="rId10" Type="http://schemas.openxmlformats.org/officeDocument/2006/relationships/image" Target="../media/image27.png"/><Relationship Id="rId4" Type="http://schemas.openxmlformats.org/officeDocument/2006/relationships/image" Target="../media/image22.png"/><Relationship Id="rId9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7" descr="abstract image">
            <a:extLst>
              <a:ext uri="{FF2B5EF4-FFF2-40B4-BE49-F238E27FC236}">
                <a16:creationId xmlns:a16="http://schemas.microsoft.com/office/drawing/2014/main" id="{782ED2F6-AFB3-9199-3999-2B5E4BAF242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alphaModFix amt="52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F20A922B-22EC-7FD8-FA8C-2FFAC558BD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3347" y="2152144"/>
            <a:ext cx="10674484" cy="2684834"/>
          </a:xfrm>
        </p:spPr>
        <p:txBody>
          <a:bodyPr/>
          <a:lstStyle/>
          <a:p>
            <a:r>
              <a:rPr lang="en-US" sz="3200" dirty="0">
                <a:latin typeface="Aptos Black" panose="020B0004020202020204" pitchFamily="34" charset="0"/>
              </a:rPr>
              <a:t>SB 1348</a:t>
            </a:r>
            <a:br>
              <a:rPr lang="en-US" sz="3200" dirty="0">
                <a:latin typeface="Aptos Black" panose="020B0004020202020204" pitchFamily="34" charset="0"/>
              </a:rPr>
            </a:br>
            <a:r>
              <a:rPr lang="en-US" sz="3200" dirty="0">
                <a:latin typeface="Aptos Black" panose="020B0004020202020204" pitchFamily="34" charset="0"/>
              </a:rPr>
              <a:t>Designation for </a:t>
            </a:r>
            <a:br>
              <a:rPr lang="en-US" sz="3200" dirty="0">
                <a:latin typeface="Aptos Black" panose="020B0004020202020204" pitchFamily="34" charset="0"/>
              </a:rPr>
            </a:br>
            <a:r>
              <a:rPr lang="en-US" sz="3200" dirty="0">
                <a:latin typeface="Aptos Black" panose="020B0004020202020204" pitchFamily="34" charset="0"/>
              </a:rPr>
              <a:t>Black-Serving Institutions</a:t>
            </a:r>
            <a:br>
              <a:rPr lang="en-US" sz="3200" dirty="0">
                <a:latin typeface="Aptos Black" panose="020B0004020202020204" pitchFamily="34" charset="0"/>
              </a:rPr>
            </a:br>
            <a:r>
              <a:rPr lang="en-US" sz="3200" dirty="0">
                <a:latin typeface="Aptos Black" panose="020B0004020202020204" pitchFamily="34" charset="0"/>
              </a:rPr>
              <a:t>(BSI) </a:t>
            </a:r>
            <a:br>
              <a:rPr lang="en-US" sz="3200" dirty="0">
                <a:latin typeface="Aptos Black" panose="020B0004020202020204" pitchFamily="34" charset="0"/>
              </a:rPr>
            </a:br>
            <a:r>
              <a:rPr lang="en-US" sz="3200" dirty="0">
                <a:latin typeface="Aptos Black" panose="020B0004020202020204" pitchFamily="34" charset="0"/>
              </a:rPr>
              <a:t>of High Education</a:t>
            </a:r>
            <a:br>
              <a:rPr lang="en-US" dirty="0"/>
            </a:br>
            <a:br>
              <a:rPr lang="en-US" dirty="0"/>
            </a:br>
            <a:r>
              <a:rPr lang="en-US" sz="3600" dirty="0">
                <a:latin typeface="Aptos Display" panose="020B0004020202020204" pitchFamily="34" charset="0"/>
              </a:rPr>
              <a:t>…Would create a state-level designation recognizing institutions of higher education that excel in educating and serving black students</a:t>
            </a:r>
            <a:br>
              <a:rPr lang="en-US" dirty="0"/>
            </a:b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C93372-F4E8-031B-02A7-DD3F331D9B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644" y="209755"/>
            <a:ext cx="2303436" cy="29809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AEFC5D4-4788-C923-66EB-F78171C45D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02098" y="209755"/>
            <a:ext cx="2414802" cy="307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264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7" descr="close up of computer code">
            <a:extLst>
              <a:ext uri="{FF2B5EF4-FFF2-40B4-BE49-F238E27FC236}">
                <a16:creationId xmlns:a16="http://schemas.microsoft.com/office/drawing/2014/main" id="{94D43AA7-0244-2FEB-86AC-B5DECE0232D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alphaModFix amt="4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 t="7813" b="7813"/>
          <a:stretch/>
        </p:blipFill>
        <p:spPr>
          <a:xfrm>
            <a:off x="0" y="0"/>
            <a:ext cx="12192000" cy="685800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2F3FA79-DE26-1F2A-0CF7-5671B73C8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86000"/>
            <a:ext cx="9144000" cy="2286000"/>
          </a:xfrm>
        </p:spPr>
        <p:txBody>
          <a:bodyPr/>
          <a:lstStyle/>
          <a:p>
            <a:r>
              <a:rPr lang="en-US" b="1" dirty="0">
                <a:latin typeface="Aptos Display" panose="020B0004020202020204" pitchFamily="34" charset="0"/>
              </a:rPr>
              <a:t>The problem:</a:t>
            </a:r>
            <a:br>
              <a:rPr lang="en-US" dirty="0">
                <a:latin typeface="Aptos Display" panose="020B0004020202020204" pitchFamily="34" charset="0"/>
              </a:rPr>
            </a:br>
            <a:r>
              <a:rPr lang="en-US" dirty="0">
                <a:latin typeface="Aptos Display" panose="020B0004020202020204" pitchFamily="34" charset="0"/>
              </a:rPr>
              <a:t>There is no simple way for the prospective students to know which colleges and universities have </a:t>
            </a:r>
            <a:r>
              <a:rPr lang="en-US" u="sng" dirty="0">
                <a:latin typeface="Aptos Display" panose="020B0004020202020204" pitchFamily="34" charset="0"/>
              </a:rPr>
              <a:t>created environments where black students are holistically embraced, enriched and educated</a:t>
            </a:r>
          </a:p>
        </p:txBody>
      </p:sp>
    </p:spTree>
    <p:extLst>
      <p:ext uri="{BB962C8B-B14F-4D97-AF65-F5344CB8AC3E}">
        <p14:creationId xmlns:p14="http://schemas.microsoft.com/office/powerpoint/2010/main" val="467869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9874B-BCA9-8420-1595-EDD1865A0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3356"/>
            <a:ext cx="10515600" cy="1325880"/>
          </a:xfrm>
        </p:spPr>
        <p:txBody>
          <a:bodyPr anchor="ctr">
            <a:normAutofit/>
          </a:bodyPr>
          <a:lstStyle/>
          <a:p>
            <a:r>
              <a:rPr lang="en-US" dirty="0">
                <a:latin typeface="Aptos Black" panose="020B0004020202020204" pitchFamily="34" charset="0"/>
              </a:rPr>
              <a:t>WHAT San Bernadino Valley College Has Done in the past: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2A0FA98-0884-F294-9DA6-F3A049C36919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0" y="790936"/>
            <a:ext cx="2167647" cy="12283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A5FD2B-E3E5-1C2B-0151-21F216B14A3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941323" y="1253400"/>
            <a:ext cx="7412477" cy="4137189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ptos Display" panose="020B0004020202020204" pitchFamily="34" charset="0"/>
              </a:rPr>
              <a:t>One of the first California Community Colleges with a </a:t>
            </a:r>
            <a:r>
              <a:rPr lang="en-US" b="1" dirty="0">
                <a:latin typeface="Aptos Display" panose="020B0004020202020204" pitchFamily="34" charset="0"/>
              </a:rPr>
              <a:t>DREAMERS</a:t>
            </a:r>
            <a:r>
              <a:rPr lang="en-US" dirty="0">
                <a:latin typeface="Aptos Display" panose="020B0004020202020204" pitchFamily="34" charset="0"/>
              </a:rPr>
              <a:t> (DRC) and </a:t>
            </a:r>
            <a:r>
              <a:rPr lang="en-US" b="1" dirty="0">
                <a:latin typeface="Aptos Display" panose="020B0004020202020204" pitchFamily="34" charset="0"/>
              </a:rPr>
              <a:t>Veteran’s Resource Center </a:t>
            </a:r>
            <a:r>
              <a:rPr lang="en-US" dirty="0">
                <a:latin typeface="Aptos Display" panose="020B0004020202020204" pitchFamily="34" charset="0"/>
              </a:rPr>
              <a:t>(VRC)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ptos Display" panose="020B0004020202020204" pitchFamily="34" charset="0"/>
              </a:rPr>
              <a:t>On the Cutting Edge with The </a:t>
            </a:r>
            <a:r>
              <a:rPr lang="en-US" b="1" dirty="0">
                <a:latin typeface="Aptos Display" panose="020B0004020202020204" pitchFamily="34" charset="0"/>
              </a:rPr>
              <a:t>Guardian Scholars Program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ptos Display" panose="020B0004020202020204" pitchFamily="34" charset="0"/>
              </a:rPr>
              <a:t>Innovative with the 2008 pilot of the </a:t>
            </a:r>
            <a:r>
              <a:rPr lang="en-US" b="1" dirty="0">
                <a:latin typeface="Aptos Display" panose="020B0004020202020204" pitchFamily="34" charset="0"/>
              </a:rPr>
              <a:t>Valley Bound Commitment                 </a:t>
            </a:r>
            <a:r>
              <a:rPr lang="en-US" dirty="0">
                <a:latin typeface="Aptos Display" panose="020B0004020202020204" pitchFamily="34" charset="0"/>
              </a:rPr>
              <a:t>and the relationship San Manuel Band of Mission Indians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ptos Display" panose="020B0004020202020204" pitchFamily="34" charset="0"/>
              </a:rPr>
              <a:t>Developed “</a:t>
            </a:r>
            <a:r>
              <a:rPr lang="en-US" b="1" dirty="0">
                <a:latin typeface="Aptos Display" panose="020B0004020202020204" pitchFamily="34" charset="0"/>
              </a:rPr>
              <a:t>The Welcome Center</a:t>
            </a:r>
            <a:r>
              <a:rPr lang="en-US" dirty="0">
                <a:latin typeface="Aptos Display" panose="020B0004020202020204" pitchFamily="34" charset="0"/>
              </a:rPr>
              <a:t>” concept early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ptos Display" panose="020B0004020202020204" pitchFamily="34" charset="0"/>
              </a:rPr>
              <a:t>Long standing </a:t>
            </a:r>
            <a:r>
              <a:rPr lang="en-US" b="1" dirty="0">
                <a:latin typeface="Aptos Display" panose="020B0004020202020204" pitchFamily="34" charset="0"/>
              </a:rPr>
              <a:t>EOPS</a:t>
            </a:r>
            <a:r>
              <a:rPr lang="en-US" dirty="0">
                <a:latin typeface="Aptos Display" panose="020B0004020202020204" pitchFamily="34" charset="0"/>
              </a:rPr>
              <a:t>, </a:t>
            </a:r>
            <a:r>
              <a:rPr lang="en-US" b="1" dirty="0">
                <a:latin typeface="Aptos Display" panose="020B0004020202020204" pitchFamily="34" charset="0"/>
              </a:rPr>
              <a:t>STEM &amp; MESA </a:t>
            </a:r>
            <a:r>
              <a:rPr lang="en-US" dirty="0">
                <a:latin typeface="Aptos Display" panose="020B0004020202020204" pitchFamily="34" charset="0"/>
              </a:rPr>
              <a:t>and</a:t>
            </a:r>
            <a:r>
              <a:rPr lang="en-US" b="1" dirty="0">
                <a:latin typeface="Aptos Display" panose="020B0004020202020204" pitchFamily="34" charset="0"/>
              </a:rPr>
              <a:t> </a:t>
            </a:r>
            <a:r>
              <a:rPr lang="en-US" b="1" dirty="0" err="1">
                <a:latin typeface="Aptos Display" panose="020B0004020202020204" pitchFamily="34" charset="0"/>
              </a:rPr>
              <a:t>TRiO</a:t>
            </a:r>
            <a:r>
              <a:rPr lang="en-US" b="1" dirty="0">
                <a:latin typeface="Aptos Display" panose="020B0004020202020204" pitchFamily="34" charset="0"/>
              </a:rPr>
              <a:t> </a:t>
            </a:r>
            <a:r>
              <a:rPr lang="en-US" dirty="0">
                <a:latin typeface="Aptos Display" panose="020B0004020202020204" pitchFamily="34" charset="0"/>
              </a:rPr>
              <a:t>Programs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Aptos Display" panose="020B0004020202020204" pitchFamily="34" charset="0"/>
              </a:rPr>
              <a:t>AND MORE </a:t>
            </a:r>
            <a:r>
              <a:rPr lang="en-US" dirty="0">
                <a:latin typeface="Aptos Display" panose="020B0004020202020204" pitchFamily="34" charset="0"/>
              </a:rPr>
              <a:t>that has set us apart and prompted other CA Community 	Colleges to view us as a “model institution”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6AA2678-D2AD-6101-2A00-2289475AE8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303963"/>
            <a:ext cx="12192000" cy="554037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06D8667-5BF1-B4DC-C447-97A3CA9855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7204" y="2144453"/>
            <a:ext cx="2469306" cy="134572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6820894-90DC-5B8B-45E1-DC9E790952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491" y="3753915"/>
            <a:ext cx="1797043" cy="21582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2C215DB-7100-08DE-DDAD-661AB6D608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76504" y="1379858"/>
            <a:ext cx="1201822" cy="137823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658A9A3-9235-C976-4C3B-C0A8E7BB648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64532" y="2808574"/>
            <a:ext cx="2470826" cy="6063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ADCFEB8-179A-0EB4-13F3-B599C7064DA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95985" y="4223324"/>
            <a:ext cx="3321409" cy="26346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85ACE84-590F-5C86-26B1-FDE37D5CC1E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16890" y="4702999"/>
            <a:ext cx="1971675" cy="1952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29A50BE-2EBE-C2A1-67C1-3518F2E3C4E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912321" y="4074875"/>
            <a:ext cx="3121565" cy="13409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A logo with text and symbols&#10;&#10;Description automatically generated">
            <a:extLst>
              <a:ext uri="{FF2B5EF4-FFF2-40B4-BE49-F238E27FC236}">
                <a16:creationId xmlns:a16="http://schemas.microsoft.com/office/drawing/2014/main" id="{4EE3D809-6A95-97D5-AE59-FE03CE4388B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000" y="4572082"/>
            <a:ext cx="1864940" cy="17314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43159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5F5E3-2B1C-7C0A-8581-67A9052D1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749" y="429731"/>
            <a:ext cx="8443608" cy="1710354"/>
          </a:xfrm>
          <a:noFill/>
        </p:spPr>
        <p:txBody>
          <a:bodyPr anchor="ctr"/>
          <a:lstStyle/>
          <a:p>
            <a:r>
              <a:rPr lang="en-US" sz="2800" dirty="0">
                <a:latin typeface="Aptos Black" panose="020B0004020202020204" pitchFamily="34" charset="0"/>
              </a:rPr>
              <a:t>WHAT SBVC is doing…</a:t>
            </a:r>
            <a:br>
              <a:rPr lang="en-US" sz="2800" dirty="0">
                <a:latin typeface="Aptos Black" panose="020B0004020202020204" pitchFamily="34" charset="0"/>
              </a:rPr>
            </a:br>
            <a:r>
              <a:rPr lang="en-US" sz="2800" dirty="0">
                <a:latin typeface="Aptos Black" panose="020B0004020202020204" pitchFamily="34" charset="0"/>
              </a:rPr>
              <a:t>as it relates to Black Students, families, and the community</a:t>
            </a:r>
          </a:p>
        </p:txBody>
      </p:sp>
      <p:pic>
        <p:nvPicPr>
          <p:cNvPr id="20" name="Picture Placeholder 7" descr="A person talking to another person">
            <a:extLst>
              <a:ext uri="{FF2B5EF4-FFF2-40B4-BE49-F238E27FC236}">
                <a16:creationId xmlns:a16="http://schemas.microsoft.com/office/drawing/2014/main" id="{59669B42-CC26-1A2A-1FE7-526E425D019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0437" r="10437"/>
          <a:stretch/>
        </p:blipFill>
        <p:spPr>
          <a:xfrm>
            <a:off x="389107" y="136187"/>
            <a:ext cx="2895051" cy="4630366"/>
          </a:xfr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A33159-D030-2F82-A142-F759407283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2426" y="2286000"/>
            <a:ext cx="6241650" cy="3474720"/>
          </a:xfrm>
          <a:noFill/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en-US" b="1" dirty="0">
                <a:latin typeface="Aptos Display" panose="020B0004020202020204" pitchFamily="34" charset="0"/>
              </a:rPr>
              <a:t>SBVC College Planning Documents </a:t>
            </a:r>
            <a:r>
              <a:rPr lang="en-US" dirty="0">
                <a:latin typeface="Aptos Display" panose="020B0004020202020204" pitchFamily="34" charset="0"/>
              </a:rPr>
              <a:t>specifically speak to/address the demographic in 4 of 5 of “The Metrics” (</a:t>
            </a:r>
            <a:r>
              <a:rPr lang="en-US" i="1" dirty="0">
                <a:latin typeface="Aptos Display" panose="020B0004020202020204" pitchFamily="34" charset="0"/>
              </a:rPr>
              <a:t>Successful Enrollment, Completion of Transfer Level Math/English in 1</a:t>
            </a:r>
            <a:r>
              <a:rPr lang="en-US" i="1" baseline="30000" dirty="0">
                <a:latin typeface="Aptos Display" panose="020B0004020202020204" pitchFamily="34" charset="0"/>
              </a:rPr>
              <a:t>st</a:t>
            </a:r>
            <a:r>
              <a:rPr lang="en-US" i="1" dirty="0">
                <a:latin typeface="Aptos Display" panose="020B0004020202020204" pitchFamily="34" charset="0"/>
              </a:rPr>
              <a:t> year, Persistence/Retention, &amp; Completion</a:t>
            </a:r>
            <a:r>
              <a:rPr lang="en-US" dirty="0">
                <a:latin typeface="Aptos Display" panose="020B0004020202020204" pitchFamily="34" charset="0"/>
              </a:rPr>
              <a:t>)</a:t>
            </a:r>
          </a:p>
          <a:p>
            <a:r>
              <a:rPr lang="en-US" b="1" dirty="0">
                <a:latin typeface="Aptos Display" panose="020B0004020202020204" pitchFamily="34" charset="0"/>
              </a:rPr>
              <a:t>Flourishing Umoja-Tumaini Program</a:t>
            </a:r>
            <a:r>
              <a:rPr lang="en-US" dirty="0">
                <a:latin typeface="Aptos Display" panose="020B0004020202020204" pitchFamily="34" charset="0"/>
              </a:rPr>
              <a:t>; 600% growth over the last Academic Year! (</a:t>
            </a:r>
            <a:r>
              <a:rPr lang="en-US" i="1" dirty="0">
                <a:latin typeface="Aptos Display" panose="020B0004020202020204" pitchFamily="34" charset="0"/>
              </a:rPr>
              <a:t>from 40 students to over 260 and… growing</a:t>
            </a:r>
            <a:r>
              <a:rPr lang="en-US" dirty="0">
                <a:latin typeface="Aptos Display" panose="020B0004020202020204" pitchFamily="34" charset="0"/>
              </a:rPr>
              <a:t>)</a:t>
            </a:r>
          </a:p>
          <a:p>
            <a:r>
              <a:rPr lang="en-US" dirty="0">
                <a:latin typeface="Aptos Display" panose="020B0004020202020204" pitchFamily="34" charset="0"/>
              </a:rPr>
              <a:t>Consistent </a:t>
            </a:r>
            <a:r>
              <a:rPr lang="en-US" b="1" dirty="0">
                <a:latin typeface="Aptos Display" panose="020B0004020202020204" pitchFamily="34" charset="0"/>
              </a:rPr>
              <a:t>SBCCD Black Faculty &amp; Staff Association (BFSA)…</a:t>
            </a:r>
            <a:r>
              <a:rPr lang="en-US" i="1" dirty="0">
                <a:latin typeface="Aptos Display" panose="020B0004020202020204" pitchFamily="34" charset="0"/>
              </a:rPr>
              <a:t>going on 45 years of service to the community</a:t>
            </a:r>
          </a:p>
          <a:p>
            <a:r>
              <a:rPr lang="en-US" dirty="0">
                <a:latin typeface="Aptos Display" panose="020B0004020202020204" pitchFamily="34" charset="0"/>
              </a:rPr>
              <a:t>2015 Creation of </a:t>
            </a:r>
            <a:r>
              <a:rPr lang="en-US" b="1" dirty="0">
                <a:latin typeface="Aptos Display" panose="020B0004020202020204" pitchFamily="34" charset="0"/>
              </a:rPr>
              <a:t>BROTHERS</a:t>
            </a:r>
            <a:r>
              <a:rPr lang="en-US" dirty="0">
                <a:latin typeface="Aptos Display" panose="020B0004020202020204" pitchFamily="34" charset="0"/>
              </a:rPr>
              <a:t> (</a:t>
            </a:r>
            <a:r>
              <a:rPr lang="en-US" i="1" dirty="0">
                <a:latin typeface="Aptos Display" panose="020B0004020202020204" pitchFamily="34" charset="0"/>
              </a:rPr>
              <a:t>Brothers Reaching Out to Help EVERYONE Reach Success</a:t>
            </a:r>
            <a:r>
              <a:rPr lang="en-US" dirty="0">
                <a:latin typeface="Aptos Display" panose="020B0004020202020204" pitchFamily="34" charset="0"/>
              </a:rPr>
              <a:t>), with the aim of specifically addressing the needs of Black Males at SBVC</a:t>
            </a:r>
          </a:p>
          <a:p>
            <a:r>
              <a:rPr lang="en-US" dirty="0">
                <a:latin typeface="Aptos Display" panose="020B0004020202020204" pitchFamily="34" charset="0"/>
              </a:rPr>
              <a:t>Active partnership with the</a:t>
            </a:r>
            <a:r>
              <a:rPr lang="en-US" b="1" dirty="0">
                <a:latin typeface="Aptos Display" panose="020B0004020202020204" pitchFamily="34" charset="0"/>
              </a:rPr>
              <a:t> A2MEND </a:t>
            </a:r>
            <a:r>
              <a:rPr lang="en-US" dirty="0">
                <a:latin typeface="Aptos Display" panose="020B0004020202020204" pitchFamily="34" charset="0"/>
              </a:rPr>
              <a:t>(</a:t>
            </a:r>
            <a:r>
              <a:rPr lang="en-US" i="1" dirty="0">
                <a:latin typeface="Aptos Display" panose="020B0004020202020204" pitchFamily="34" charset="0"/>
              </a:rPr>
              <a:t>African American Male Education Network &amp; Development</a:t>
            </a:r>
            <a:r>
              <a:rPr lang="en-US" dirty="0">
                <a:latin typeface="Aptos Display" panose="020B0004020202020204" pitchFamily="34" charset="0"/>
              </a:rPr>
              <a:t>) Organization. One of the original Student Charter Programs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709A60-0E82-E28D-ADEE-FB1C4A0DD3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97720" y="1853613"/>
            <a:ext cx="1914525" cy="857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9AC570C-54F0-5D90-0358-31F2370719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23248" y="2567855"/>
            <a:ext cx="2382182" cy="11262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A black map with red green and blue text&#10;&#10;Description automatically generated">
            <a:extLst>
              <a:ext uri="{FF2B5EF4-FFF2-40B4-BE49-F238E27FC236}">
                <a16:creationId xmlns:a16="http://schemas.microsoft.com/office/drawing/2014/main" id="{85AF3F06-8876-2290-6E03-7C0D39E9FA3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865" y="3604085"/>
            <a:ext cx="2102380" cy="1540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 descr="A close-up of a logo&#10;&#10;Description automatically generated">
            <a:extLst>
              <a:ext uri="{FF2B5EF4-FFF2-40B4-BE49-F238E27FC236}">
                <a16:creationId xmlns:a16="http://schemas.microsoft.com/office/drawing/2014/main" id="{D4009618-6EED-0C48-7471-BEE59D722F3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80" y="5235708"/>
            <a:ext cx="2102380" cy="10500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12" descr="A close-up of a hand holding a wrist&#10;&#10;Description automatically generated">
            <a:extLst>
              <a:ext uri="{FF2B5EF4-FFF2-40B4-BE49-F238E27FC236}">
                <a16:creationId xmlns:a16="http://schemas.microsoft.com/office/drawing/2014/main" id="{A8D41FB6-1A88-2DA0-E2F2-6A95BCA0B9B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457" y="5058384"/>
            <a:ext cx="1770991" cy="17996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 descr="A blue circle with white letters and a letter v&#10;&#10;Description automatically generated">
            <a:extLst>
              <a:ext uri="{FF2B5EF4-FFF2-40B4-BE49-F238E27FC236}">
                <a16:creationId xmlns:a16="http://schemas.microsoft.com/office/drawing/2014/main" id="{4F232F81-2BE4-DEE9-14B4-3D8F2397023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1644" y="0"/>
            <a:ext cx="1780356" cy="13035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666746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A15DE-D135-0710-9984-A0A55E960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465" y="326380"/>
            <a:ext cx="8808710" cy="1359085"/>
          </a:xfrm>
          <a:noFill/>
        </p:spPr>
        <p:txBody>
          <a:bodyPr anchor="b"/>
          <a:lstStyle/>
          <a:p>
            <a:r>
              <a:rPr lang="en-US" sz="2400" dirty="0">
                <a:latin typeface="Aptos Black" panose="020B0004020202020204" pitchFamily="34" charset="0"/>
              </a:rPr>
              <a:t>What SBVC needs to do…to continue its reputation as a “model institution” and solidify its commitment/service to the needs of the black community </a:t>
            </a:r>
          </a:p>
        </p:txBody>
      </p:sp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AE421A4B-5749-92C8-1C55-239525C517F5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478861" y="3659252"/>
            <a:ext cx="4259238" cy="2782752"/>
          </a:xfrm>
          <a:noFill/>
        </p:spPr>
      </p:pic>
      <p:pic>
        <p:nvPicPr>
          <p:cNvPr id="15" name="Picture Placeholder 5" descr="A person looking at blueprints on a brick wall">
            <a:extLst>
              <a:ext uri="{FF2B5EF4-FFF2-40B4-BE49-F238E27FC236}">
                <a16:creationId xmlns:a16="http://schemas.microsoft.com/office/drawing/2014/main" id="{BBD84AA8-495D-1210-1B06-DA73C5BCF36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27157" r="27157"/>
          <a:stretch/>
        </p:blipFill>
        <p:spPr>
          <a:xfrm>
            <a:off x="9319097" y="0"/>
            <a:ext cx="2507609" cy="36592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367EA61-6E8A-C4FD-CC9F-C9B7E50863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8225" y="3004222"/>
            <a:ext cx="3061598" cy="200595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30644CE-FC27-B8A8-0E77-1FA23832C10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87803" y="5403134"/>
            <a:ext cx="5078446" cy="6076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4ED4B8B-3241-7D12-EC93-EEF0373E2CB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8661" y="2806527"/>
            <a:ext cx="5180291" cy="66462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A1F5D51-4832-8B0D-F06B-30D49DFF606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7011" y="1633828"/>
            <a:ext cx="2357886" cy="9258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3B62202-7E03-DC85-8C5F-19D0DDFFA23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84104" y="1725863"/>
            <a:ext cx="3951954" cy="81948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CB3CFB1-0F68-80C8-3289-0F178D79636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39097" y="1685464"/>
            <a:ext cx="3061598" cy="92580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7581388-098D-9244-8557-AFE203E0EB2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239250" y="3812224"/>
            <a:ext cx="2952750" cy="108585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612298F-6233-E1B2-1322-52C1BC6DD10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066249" y="4887149"/>
            <a:ext cx="1771650" cy="733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495977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11" descr="A close up of dots&#10;">
            <a:extLst>
              <a:ext uri="{FF2B5EF4-FFF2-40B4-BE49-F238E27FC236}">
                <a16:creationId xmlns:a16="http://schemas.microsoft.com/office/drawing/2014/main" id="{030E03B4-DAB0-F43D-4B1C-C54F75E621A1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4AB1CD4B-2C7F-1593-8E69-B7450F3DC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4615" y="-85898"/>
            <a:ext cx="9467127" cy="2527911"/>
          </a:xfrm>
        </p:spPr>
        <p:txBody>
          <a:bodyPr/>
          <a:lstStyle/>
          <a:p>
            <a:r>
              <a:rPr lang="en-US" sz="5400" dirty="0">
                <a:latin typeface="Aptos Black" panose="020B0004020202020204" pitchFamily="34" charset="0"/>
              </a:rPr>
              <a:t>THANK YOU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6613063-168A-02B8-4326-BB842F3B83E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62075" y="2777247"/>
            <a:ext cx="9467850" cy="2527911"/>
          </a:xfrm>
        </p:spPr>
        <p:txBody>
          <a:bodyPr>
            <a:normAutofit fontScale="85000" lnSpcReduction="20000"/>
          </a:bodyPr>
          <a:lstStyle/>
          <a:p>
            <a:r>
              <a:rPr lang="en-US" sz="4400" dirty="0">
                <a:latin typeface="Aptos Display" panose="020B0004020202020204" pitchFamily="34" charset="0"/>
              </a:rPr>
              <a:t>April Dale</a:t>
            </a:r>
          </a:p>
          <a:p>
            <a:r>
              <a:rPr lang="en-US" sz="2400" dirty="0">
                <a:latin typeface="Aptos Display" panose="020B0004020202020204" pitchFamily="34" charset="0"/>
              </a:rPr>
              <a:t>Interim Associate Dean – Outreach, Recruitment and</a:t>
            </a:r>
          </a:p>
          <a:p>
            <a:r>
              <a:rPr lang="en-US" sz="2400" dirty="0">
                <a:latin typeface="Aptos Display" panose="020B0004020202020204" pitchFamily="34" charset="0"/>
              </a:rPr>
              <a:t> Educational Partnerships</a:t>
            </a:r>
          </a:p>
          <a:p>
            <a:r>
              <a:rPr lang="en-US" sz="2400" dirty="0">
                <a:latin typeface="Aptos Display" panose="020B0004020202020204" pitchFamily="34" charset="0"/>
              </a:rPr>
              <a:t>Director of Admissions and Records</a:t>
            </a:r>
          </a:p>
          <a:p>
            <a:r>
              <a:rPr lang="en-US" sz="2800" dirty="0">
                <a:latin typeface="Aptos Display" panose="020B0004020202020204" pitchFamily="34" charset="0"/>
              </a:rPr>
              <a:t>First Year Experience/Valley Bound/D.E.E.P/DREAMERS</a:t>
            </a:r>
          </a:p>
          <a:p>
            <a:r>
              <a:rPr lang="en-US" sz="3900" dirty="0">
                <a:latin typeface="Aptos Display" panose="020B0004020202020204" pitchFamily="34" charset="0"/>
              </a:rPr>
              <a:t>Umoja-Tumaini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472291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Tech presentation">
      <a:dk1>
        <a:srgbClr val="000000"/>
      </a:dk1>
      <a:lt1>
        <a:srgbClr val="FFFFFF"/>
      </a:lt1>
      <a:dk2>
        <a:srgbClr val="435369"/>
      </a:dk2>
      <a:lt2>
        <a:srgbClr val="E8E8E8"/>
      </a:lt2>
      <a:accent1>
        <a:srgbClr val="A53F51"/>
      </a:accent1>
      <a:accent2>
        <a:srgbClr val="E89756"/>
      </a:accent2>
      <a:accent3>
        <a:srgbClr val="2F3342"/>
      </a:accent3>
      <a:accent4>
        <a:srgbClr val="2B2052"/>
      </a:accent4>
      <a:accent5>
        <a:srgbClr val="00023A"/>
      </a:accent5>
      <a:accent6>
        <a:srgbClr val="7E7E7E"/>
      </a:accent6>
      <a:hlink>
        <a:srgbClr val="467886"/>
      </a:hlink>
      <a:folHlink>
        <a:srgbClr val="96607D"/>
      </a:folHlink>
    </a:clrScheme>
    <a:fontScheme name="Custom 99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M55661986_wac_CP_V19" id="{030227AD-26D8-46F7-B412-6532AF4DDFEA}" vid="{787E6F9C-FC70-455D-8D81-5DEDA8A08FF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0F048343-1EA9-44C3-883E-652FAAF0713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F2A2379-DD35-4769-BFD6-4857D72F808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5C2645A-E767-4D7E-984D-234E531E4556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{AC3E74B6-E1DF-4370-8318-0994BDCA0833}tf55661986_win32</Template>
  <TotalTime>2999</TotalTime>
  <Words>393</Words>
  <Application>Microsoft Office PowerPoint</Application>
  <PresentationFormat>Widescreen</PresentationFormat>
  <Paragraphs>27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Aptos</vt:lpstr>
      <vt:lpstr>Aptos Black</vt:lpstr>
      <vt:lpstr>Aptos Display</vt:lpstr>
      <vt:lpstr>Arial</vt:lpstr>
      <vt:lpstr>Calibri</vt:lpstr>
      <vt:lpstr>Calibri Light</vt:lpstr>
      <vt:lpstr>Wingdings</vt:lpstr>
      <vt:lpstr>Custom</vt:lpstr>
      <vt:lpstr>SB 1348 Designation for  Black-Serving Institutions (BSI)  of High Education  …Would create a state-level designation recognizing institutions of higher education that excel in educating and serving black students </vt:lpstr>
      <vt:lpstr>The problem: There is no simple way for the prospective students to know which colleges and universities have created environments where black students are holistically embraced, enriched and educated</vt:lpstr>
      <vt:lpstr>WHAT San Bernadino Valley College Has Done in the past:</vt:lpstr>
      <vt:lpstr>WHAT SBVC is doing… as it relates to Black Students, families, and the community</vt:lpstr>
      <vt:lpstr>What SBVC needs to do…to continue its reputation as a “model institution” and solidify its commitment/service to the needs of the black community 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Giles, Keenan</dc:creator>
  <cp:lastModifiedBy>Giles, Keenan</cp:lastModifiedBy>
  <cp:revision>3</cp:revision>
  <dcterms:created xsi:type="dcterms:W3CDTF">2024-09-09T04:30:27Z</dcterms:created>
  <dcterms:modified xsi:type="dcterms:W3CDTF">2024-09-11T16:14:04Z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