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4"/>
  </p:sldMasterIdLst>
  <p:sldIdLst>
    <p:sldId id="298" r:id="rId5"/>
    <p:sldId id="383" r:id="rId6"/>
    <p:sldId id="380" r:id="rId7"/>
    <p:sldId id="382" r:id="rId8"/>
    <p:sldId id="397" r:id="rId9"/>
    <p:sldId id="396" r:id="rId10"/>
    <p:sldId id="398" r:id="rId11"/>
    <p:sldId id="371" r:id="rId12"/>
    <p:sldId id="39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38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700"/>
    <a:srgbClr val="F3B403"/>
    <a:srgbClr val="EAAD00"/>
    <a:srgbClr val="FFD1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1" autoAdjust="0"/>
    <p:restoredTop sz="94660"/>
  </p:normalViewPr>
  <p:slideViewPr>
    <p:cSldViewPr snapToGrid="0" showGuides="1">
      <p:cViewPr varScale="1">
        <p:scale>
          <a:sx n="112" d="100"/>
          <a:sy n="112" d="100"/>
        </p:scale>
        <p:origin x="438" y="96"/>
      </p:cViewPr>
      <p:guideLst>
        <p:guide orient="horz" pos="2112"/>
        <p:guide pos="3816"/>
      </p:guideLst>
    </p:cSldViewPr>
  </p:slideViewPr>
  <p:notesTextViewPr>
    <p:cViewPr>
      <p:scale>
        <a:sx n="3" d="2"/>
        <a:sy n="3" d="2"/>
      </p:scale>
      <p:origin x="0" y="0"/>
    </p:cViewPr>
  </p:notesTextViewPr>
  <p:sorterViewPr>
    <p:cViewPr>
      <p:scale>
        <a:sx n="100" d="100"/>
        <a:sy n="100" d="100"/>
      </p:scale>
      <p:origin x="0" y="-6883"/>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057" y="0"/>
            <a:ext cx="9144000" cy="6858000"/>
          </a:xfrm>
          <a:prstGeom prst="rect">
            <a:avLst/>
          </a:prstGeom>
        </p:spPr>
      </p:pic>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DE1780-1CF8-4B57-B2A6-B77047001DD1}" type="datetimeFigureOut">
              <a:rPr lang="en-US" smtClean="0"/>
              <a:pPr/>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120D78-C07A-4466-B0AC-CB724CFF925E}" type="slidenum">
              <a:rPr lang="en-US" smtClean="0"/>
              <a:pPr/>
              <a:t>‹#›</a:t>
            </a:fld>
            <a:endParaRPr lang="en-US" dirty="0"/>
          </a:p>
        </p:txBody>
      </p:sp>
      <p:sp>
        <p:nvSpPr>
          <p:cNvPr id="15" name="Title Placeholder 1"/>
          <p:cNvSpPr>
            <a:spLocks noGrp="1"/>
          </p:cNvSpPr>
          <p:nvPr>
            <p:ph type="title"/>
          </p:nvPr>
        </p:nvSpPr>
        <p:spPr>
          <a:xfrm>
            <a:off x="500515" y="634631"/>
            <a:ext cx="10853286" cy="453633"/>
          </a:xfrm>
          <a:prstGeom prst="rect">
            <a:avLst/>
          </a:prstGeom>
        </p:spPr>
        <p:txBody>
          <a:bodyPr vert="horz" lIns="91440" tIns="45720" rIns="91440" bIns="45720" rtlCol="0" anchor="t">
            <a:normAutofit/>
          </a:bodyPr>
          <a:lstStyle/>
          <a:p>
            <a:r>
              <a:rPr lang="en-US" dirty="0"/>
              <a:t>Click to edit Master title style</a:t>
            </a:r>
          </a:p>
        </p:txBody>
      </p:sp>
      <p:sp>
        <p:nvSpPr>
          <p:cNvPr id="18" name="Rectangle 17"/>
          <p:cNvSpPr/>
          <p:nvPr userDrawn="1"/>
        </p:nvSpPr>
        <p:spPr>
          <a:xfrm>
            <a:off x="616017" y="1533622"/>
            <a:ext cx="1094945" cy="102915"/>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75846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6" name="Group 15"/>
          <p:cNvGrpSpPr/>
          <p:nvPr userDrawn="1"/>
        </p:nvGrpSpPr>
        <p:grpSpPr>
          <a:xfrm>
            <a:off x="13057" y="5996538"/>
            <a:ext cx="12178943" cy="861461"/>
            <a:chOff x="13057" y="5996538"/>
            <a:chExt cx="12178943" cy="861461"/>
          </a:xfrm>
        </p:grpSpPr>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t="87439"/>
            <a:stretch/>
          </p:blipFill>
          <p:spPr>
            <a:xfrm>
              <a:off x="13057" y="5996538"/>
              <a:ext cx="9144000" cy="861461"/>
            </a:xfrm>
            <a:prstGeom prst="rect">
              <a:avLst/>
            </a:prstGeom>
          </p:spPr>
        </p:pic>
        <p:pic>
          <p:nvPicPr>
            <p:cNvPr id="15" name="Picture 14"/>
            <p:cNvPicPr>
              <a:picLocks noChangeAspect="1"/>
            </p:cNvPicPr>
            <p:nvPr userDrawn="1"/>
          </p:nvPicPr>
          <p:blipFill rotWithShape="1">
            <a:blip r:embed="rId2" cstate="print">
              <a:extLst>
                <a:ext uri="{28A0092B-C50C-407E-A947-70E740481C1C}">
                  <a14:useLocalDpi xmlns:a14="http://schemas.microsoft.com/office/drawing/2010/main" val="0"/>
                </a:ext>
              </a:extLst>
            </a:blip>
            <a:srcRect t="87439"/>
            <a:stretch/>
          </p:blipFill>
          <p:spPr>
            <a:xfrm>
              <a:off x="3048000" y="5996538"/>
              <a:ext cx="9144000" cy="861461"/>
            </a:xfrm>
            <a:prstGeom prst="rect">
              <a:avLst/>
            </a:prstGeom>
          </p:spPr>
        </p:pic>
      </p:grpSp>
      <p:sp>
        <p:nvSpPr>
          <p:cNvPr id="11" name="Rectangle 10"/>
          <p:cNvSpPr/>
          <p:nvPr userDrawn="1"/>
        </p:nvSpPr>
        <p:spPr>
          <a:xfrm>
            <a:off x="0" y="0"/>
            <a:ext cx="12192000" cy="6087291"/>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1850" y="1049154"/>
            <a:ext cx="10515600" cy="2695073"/>
          </a:xfrm>
        </p:spPr>
        <p:txBody>
          <a:bodyPr anchor="ctr"/>
          <a:lstStyle>
            <a:lvl1pPr>
              <a:defRPr sz="6000"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0" y="4204452"/>
            <a:ext cx="10515600" cy="1500187"/>
          </a:xfrm>
        </p:spPr>
        <p:txBody>
          <a:bodyPr/>
          <a:lstStyle>
            <a:lvl1pPr marL="0" indent="0">
              <a:buNone/>
              <a:defRPr sz="240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14DE1780-1CF8-4B57-B2A6-B77047001DD1}" type="datetimeFigureOut">
              <a:rPr lang="en-US" smtClean="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120D78-C07A-4466-B0AC-CB724CFF925E}" type="slidenum">
              <a:rPr lang="en-US" smtClean="0"/>
              <a:t>‹#›</a:t>
            </a:fld>
            <a:endParaRPr lang="en-US" dirty="0"/>
          </a:p>
        </p:txBody>
      </p:sp>
    </p:spTree>
    <p:extLst>
      <p:ext uri="{BB962C8B-B14F-4D97-AF65-F5344CB8AC3E}">
        <p14:creationId xmlns:p14="http://schemas.microsoft.com/office/powerpoint/2010/main" val="1600603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02644" y="1681163"/>
            <a:ext cx="529493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702644" y="2505075"/>
            <a:ext cx="5294931" cy="3684588"/>
          </a:xfrm>
        </p:spPr>
        <p:txBody>
          <a:bodyPr>
            <a:normAutofit/>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172200" y="2505075"/>
            <a:ext cx="5183188" cy="3684588"/>
          </a:xfrm>
        </p:spPr>
        <p:txBody>
          <a:bodyPr>
            <a:normAutofit/>
          </a:bodyPr>
          <a:lstStyle>
            <a:lvl1pPr>
              <a:defRPr sz="2000">
                <a:latin typeface="Arial" panose="020B0604020202020204" pitchFamily="34" charset="0"/>
                <a:cs typeface="Arial" panose="020B0604020202020204" pitchFamily="34" charset="0"/>
              </a:defRPr>
            </a:lvl1pPr>
            <a:lvl2pPr>
              <a:defRPr sz="1800">
                <a:latin typeface="Arial" panose="020B0604020202020204" pitchFamily="34" charset="0"/>
                <a:cs typeface="Arial" panose="020B0604020202020204" pitchFamily="34" charset="0"/>
              </a:defRPr>
            </a:lvl2pPr>
            <a:lvl3pPr>
              <a:defRPr sz="16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14DE1780-1CF8-4B57-B2A6-B77047001DD1}" type="datetimeFigureOut">
              <a:rPr lang="en-US" smtClean="0"/>
              <a:t>8/7/2024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120D78-C07A-4466-B0AC-CB724CFF925E}" type="slidenum">
              <a:rPr lang="en-US" smtClean="0"/>
              <a:t>‹#›</a:t>
            </a:fld>
            <a:endParaRPr lang="en-US" dirty="0"/>
          </a:p>
        </p:txBody>
      </p:sp>
      <p:sp>
        <p:nvSpPr>
          <p:cNvPr id="11" name="Title Placeholder 1"/>
          <p:cNvSpPr>
            <a:spLocks noGrp="1"/>
          </p:cNvSpPr>
          <p:nvPr>
            <p:ph type="title"/>
          </p:nvPr>
        </p:nvSpPr>
        <p:spPr>
          <a:xfrm>
            <a:off x="500515" y="634631"/>
            <a:ext cx="10853286" cy="453633"/>
          </a:xfrm>
          <a:prstGeom prst="rect">
            <a:avLst/>
          </a:prstGeom>
        </p:spPr>
        <p:txBody>
          <a:bodyPr vert="horz" lIns="91440" tIns="45720" rIns="91440" bIns="45720" rtlCol="0" anchor="t">
            <a:normAutofit/>
          </a:bodyPr>
          <a:lstStyle/>
          <a:p>
            <a:r>
              <a:rPr lang="en-US" dirty="0"/>
              <a:t>Click to edit Master title style</a:t>
            </a:r>
          </a:p>
        </p:txBody>
      </p:sp>
    </p:spTree>
    <p:extLst>
      <p:ext uri="{BB962C8B-B14F-4D97-AF65-F5344CB8AC3E}">
        <p14:creationId xmlns:p14="http://schemas.microsoft.com/office/powerpoint/2010/main" val="41169427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DE1780-1CF8-4B57-B2A6-B77047001DD1}" type="datetimeFigureOut">
              <a:rPr lang="en-US" smtClean="0"/>
              <a:t>8/7/2024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120D78-C07A-4466-B0AC-CB724CFF925E}" type="slidenum">
              <a:rPr lang="en-US" smtClean="0"/>
              <a:t>‹#›</a:t>
            </a:fld>
            <a:endParaRPr lang="en-US" dirty="0"/>
          </a:p>
        </p:txBody>
      </p:sp>
    </p:spTree>
    <p:extLst>
      <p:ext uri="{BB962C8B-B14F-4D97-AF65-F5344CB8AC3E}">
        <p14:creationId xmlns:p14="http://schemas.microsoft.com/office/powerpoint/2010/main" val="3627377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DE1780-1CF8-4B57-B2A6-B77047001DD1}" type="datetimeFigureOut">
              <a:rPr lang="en-US" smtClean="0"/>
              <a:t>8/7/2024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120D78-C07A-4466-B0AC-CB724CFF925E}" type="slidenum">
              <a:rPr lang="en-US" smtClean="0"/>
              <a:t>‹#›</a:t>
            </a:fld>
            <a:endParaRPr lang="en-US" dirty="0"/>
          </a:p>
        </p:txBody>
      </p:sp>
      <p:sp>
        <p:nvSpPr>
          <p:cNvPr id="5" name="Rectangle 4"/>
          <p:cNvSpPr/>
          <p:nvPr userDrawn="1"/>
        </p:nvSpPr>
        <p:spPr>
          <a:xfrm>
            <a:off x="510139" y="1328286"/>
            <a:ext cx="1405288" cy="59676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98461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DE1780-1CF8-4B57-B2A6-B77047001DD1}" type="datetimeFigureOut">
              <a:rPr lang="en-US" smtClean="0"/>
              <a:t>8/7/2024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120D78-C07A-4466-B0AC-CB724CFF925E}" type="slidenum">
              <a:rPr lang="en-US" smtClean="0"/>
              <a:t>‹#›</a:t>
            </a:fld>
            <a:endParaRPr lang="en-US" dirty="0"/>
          </a:p>
        </p:txBody>
      </p:sp>
    </p:spTree>
    <p:extLst>
      <p:ext uri="{BB962C8B-B14F-4D97-AF65-F5344CB8AC3E}">
        <p14:creationId xmlns:p14="http://schemas.microsoft.com/office/powerpoint/2010/main" val="1796618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4DE1780-1CF8-4B57-B2A6-B77047001DD1}" type="datetimeFigureOut">
              <a:rPr lang="en-US" smtClean="0"/>
              <a:t>8/7/2024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120D78-C07A-4466-B0AC-CB724CFF925E}" type="slidenum">
              <a:rPr lang="en-US" smtClean="0"/>
              <a:t>‹#›</a:t>
            </a:fld>
            <a:endParaRPr lang="en-US" dirty="0"/>
          </a:p>
        </p:txBody>
      </p:sp>
    </p:spTree>
    <p:extLst>
      <p:ext uri="{BB962C8B-B14F-4D97-AF65-F5344CB8AC3E}">
        <p14:creationId xmlns:p14="http://schemas.microsoft.com/office/powerpoint/2010/main" val="2157637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DE1780-1CF8-4B57-B2A6-B77047001DD1}" type="datetimeFigureOut">
              <a:rPr lang="en-US" smtClean="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120D78-C07A-4466-B0AC-CB724CFF925E}" type="slidenum">
              <a:rPr lang="en-US" smtClean="0"/>
              <a:t>‹#›</a:t>
            </a:fld>
            <a:endParaRPr lang="en-US" dirty="0"/>
          </a:p>
        </p:txBody>
      </p:sp>
    </p:spTree>
    <p:extLst>
      <p:ext uri="{BB962C8B-B14F-4D97-AF65-F5344CB8AC3E}">
        <p14:creationId xmlns:p14="http://schemas.microsoft.com/office/powerpoint/2010/main" val="527876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DE1780-1CF8-4B57-B2A6-B77047001DD1}" type="datetimeFigureOut">
              <a:rPr lang="en-US" smtClean="0"/>
              <a:t>8/7/2024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120D78-C07A-4466-B0AC-CB724CFF925E}" type="slidenum">
              <a:rPr lang="en-US" smtClean="0"/>
              <a:t>‹#›</a:t>
            </a:fld>
            <a:endParaRPr lang="en-US" dirty="0"/>
          </a:p>
        </p:txBody>
      </p:sp>
    </p:spTree>
    <p:extLst>
      <p:ext uri="{BB962C8B-B14F-4D97-AF65-F5344CB8AC3E}">
        <p14:creationId xmlns:p14="http://schemas.microsoft.com/office/powerpoint/2010/main" val="215137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5" name="Group 14"/>
          <p:cNvGrpSpPr/>
          <p:nvPr userDrawn="1"/>
        </p:nvGrpSpPr>
        <p:grpSpPr>
          <a:xfrm>
            <a:off x="13057" y="0"/>
            <a:ext cx="12178943" cy="6858000"/>
            <a:chOff x="13057" y="0"/>
            <a:chExt cx="12178943" cy="6858000"/>
          </a:xfrm>
        </p:grpSpPr>
        <p:pic>
          <p:nvPicPr>
            <p:cNvPr id="9" name="Picture 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3057" y="0"/>
              <a:ext cx="9144000" cy="6858000"/>
            </a:xfrm>
            <a:prstGeom prst="rect">
              <a:avLst/>
            </a:prstGeom>
          </p:spPr>
        </p:pic>
        <p:pic>
          <p:nvPicPr>
            <p:cNvPr id="10" name="Picture 9"/>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048000" y="0"/>
              <a:ext cx="9144000" cy="6858000"/>
            </a:xfrm>
            <a:prstGeom prst="rect">
              <a:avLst/>
            </a:prstGeom>
          </p:spPr>
        </p:pic>
      </p:grpSp>
      <p:sp>
        <p:nvSpPr>
          <p:cNvPr id="2" name="Title Placeholder 1"/>
          <p:cNvSpPr>
            <a:spLocks noGrp="1"/>
          </p:cNvSpPr>
          <p:nvPr>
            <p:ph type="title"/>
          </p:nvPr>
        </p:nvSpPr>
        <p:spPr>
          <a:xfrm>
            <a:off x="500515" y="634631"/>
            <a:ext cx="10853286" cy="453633"/>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09601" y="2079057"/>
            <a:ext cx="10744200" cy="409790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DE1780-1CF8-4B57-B2A6-B77047001DD1}" type="datetimeFigureOut">
              <a:rPr lang="en-US" smtClean="0"/>
              <a:t>8/7/2024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120D78-C07A-4466-B0AC-CB724CFF925E}" type="slidenum">
              <a:rPr lang="en-US" smtClean="0"/>
              <a:t>‹#›</a:t>
            </a:fld>
            <a:endParaRPr lang="en-US" dirty="0"/>
          </a:p>
        </p:txBody>
      </p:sp>
      <p:sp>
        <p:nvSpPr>
          <p:cNvPr id="11" name="Rectangle 10"/>
          <p:cNvSpPr/>
          <p:nvPr userDrawn="1"/>
        </p:nvSpPr>
        <p:spPr>
          <a:xfrm>
            <a:off x="616017" y="1533622"/>
            <a:ext cx="1094945" cy="102915"/>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049094245"/>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62" r:id="rId3"/>
    <p:sldLayoutId id="2147483756" r:id="rId4"/>
    <p:sldLayoutId id="2147483757" r:id="rId5"/>
    <p:sldLayoutId id="2147483758" r:id="rId6"/>
    <p:sldLayoutId id="2147483759" r:id="rId7"/>
    <p:sldLayoutId id="2147483760" r:id="rId8"/>
    <p:sldLayoutId id="2147483761" r:id="rId9"/>
  </p:sldLayoutIdLst>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4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087291"/>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1589318"/>
            <a:ext cx="10060172" cy="3077931"/>
          </a:xfrm>
        </p:spPr>
        <p:txBody>
          <a:bodyPr anchor="t">
            <a:normAutofit/>
          </a:bodyPr>
          <a:lstStyle/>
          <a:p>
            <a:pPr algn="ctr"/>
            <a:br>
              <a:rPr lang="en-US" sz="6600" b="1" dirty="0">
                <a:latin typeface="Arial" panose="020B0604020202020204" pitchFamily="34" charset="0"/>
                <a:cs typeface="Arial" panose="020B0604020202020204" pitchFamily="34" charset="0"/>
              </a:rPr>
            </a:br>
            <a:r>
              <a:rPr lang="en-US" sz="6600" b="1" dirty="0">
                <a:latin typeface="Arial" panose="020B0604020202020204" pitchFamily="34" charset="0"/>
                <a:cs typeface="Arial" panose="020B0604020202020204" pitchFamily="34" charset="0"/>
              </a:rPr>
              <a:t>Hiring &amp; Recruitment Process</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55697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Title 5 Requirements/Changes:</a:t>
            </a:r>
            <a:br>
              <a:rPr lang="en-US" dirty="0"/>
            </a:br>
            <a:endParaRPr lang="en-US" dirty="0"/>
          </a:p>
        </p:txBody>
      </p:sp>
      <p:sp>
        <p:nvSpPr>
          <p:cNvPr id="3" name="TextBox 2">
            <a:extLst>
              <a:ext uri="{FF2B5EF4-FFF2-40B4-BE49-F238E27FC236}">
                <a16:creationId xmlns:a16="http://schemas.microsoft.com/office/drawing/2014/main" id="{9A0E1CF6-59F4-4846-8349-824D61A8DD3C}"/>
              </a:ext>
            </a:extLst>
          </p:cNvPr>
          <p:cNvSpPr txBox="1"/>
          <p:nvPr/>
        </p:nvSpPr>
        <p:spPr>
          <a:xfrm>
            <a:off x="1229802" y="2028485"/>
            <a:ext cx="4399722" cy="923330"/>
          </a:xfrm>
          <a:prstGeom prst="rect">
            <a:avLst/>
          </a:prstGeom>
          <a:noFill/>
        </p:spPr>
        <p:txBody>
          <a:bodyPr wrap="square" lIns="0" tIns="0" rIns="0" bIns="0" rtlCol="0">
            <a:spAutoFit/>
          </a:bodyPr>
          <a:lstStyle/>
          <a:p>
            <a:r>
              <a:rPr lang="en-US" sz="1200" b="1" dirty="0">
                <a:latin typeface="Arial" panose="020B0604020202020204" pitchFamily="34" charset="0"/>
                <a:ea typeface="Fira Sans" panose="020B0503050000020004" pitchFamily="34" charset="0"/>
                <a:cs typeface="Arial" panose="020B0604020202020204" pitchFamily="34" charset="0"/>
              </a:rPr>
              <a:t>All recruitment for employment positions conducted by the District including, without limitation, recruitment positions conducted by Human Resources shall be conducted consistent with all the requirements set forth in Section 53021 of Title 5 of the California Code of Regulations. </a:t>
            </a:r>
            <a:endParaRPr lang="en-US" sz="1200" dirty="0">
              <a:latin typeface="Arial" panose="020B0604020202020204" pitchFamily="34" charset="0"/>
              <a:ea typeface="Fira Sans Book" panose="020B0503050000020004" pitchFamily="34" charset="0"/>
              <a:cs typeface="Arial" panose="020B0604020202020204" pitchFamily="34" charset="0"/>
            </a:endParaRPr>
          </a:p>
        </p:txBody>
      </p:sp>
      <p:sp>
        <p:nvSpPr>
          <p:cNvPr id="4" name="TextBox 3">
            <a:extLst>
              <a:ext uri="{FF2B5EF4-FFF2-40B4-BE49-F238E27FC236}">
                <a16:creationId xmlns:a16="http://schemas.microsoft.com/office/drawing/2014/main" id="{679571AE-D0E2-AE4F-81F2-2C5391C7CF6B}"/>
              </a:ext>
            </a:extLst>
          </p:cNvPr>
          <p:cNvSpPr txBox="1"/>
          <p:nvPr/>
        </p:nvSpPr>
        <p:spPr>
          <a:xfrm>
            <a:off x="609600" y="1928958"/>
            <a:ext cx="686462" cy="553998"/>
          </a:xfrm>
          <a:prstGeom prst="rect">
            <a:avLst/>
          </a:prstGeom>
          <a:noFill/>
        </p:spPr>
        <p:txBody>
          <a:bodyPr wrap="square" lIns="0" tIns="0" rIns="0" bIns="0" rtlCol="0">
            <a:spAutoFit/>
          </a:bodyPr>
          <a:lstStyle/>
          <a:p>
            <a:r>
              <a:rPr lang="en-US" sz="3600" b="1" dirty="0">
                <a:solidFill>
                  <a:srgbClr val="FFB81D"/>
                </a:solidFill>
                <a:latin typeface="Arial" panose="020B0604020202020204" pitchFamily="34" charset="0"/>
                <a:ea typeface="Fira Sans" panose="020B0503050000020004" pitchFamily="34" charset="0"/>
                <a:cs typeface="Arial" panose="020B0604020202020204" pitchFamily="34" charset="0"/>
              </a:rPr>
              <a:t>1</a:t>
            </a:r>
            <a:endParaRPr lang="en-US" sz="3600" b="1" dirty="0">
              <a:solidFill>
                <a:srgbClr val="FFB81D"/>
              </a:solidFill>
              <a:latin typeface="Arial" panose="020B0604020202020204" pitchFamily="34" charset="0"/>
              <a:ea typeface="Fira Sans Book" panose="020B0503050000020004" pitchFamily="34" charset="0"/>
              <a:cs typeface="Arial" panose="020B0604020202020204" pitchFamily="34" charset="0"/>
            </a:endParaRPr>
          </a:p>
        </p:txBody>
      </p:sp>
      <p:sp>
        <p:nvSpPr>
          <p:cNvPr id="5" name="TextBox 4">
            <a:extLst>
              <a:ext uri="{FF2B5EF4-FFF2-40B4-BE49-F238E27FC236}">
                <a16:creationId xmlns:a16="http://schemas.microsoft.com/office/drawing/2014/main" id="{AC4E8562-2BEF-5D40-9BA6-DB828447AD63}"/>
              </a:ext>
            </a:extLst>
          </p:cNvPr>
          <p:cNvSpPr txBox="1"/>
          <p:nvPr/>
        </p:nvSpPr>
        <p:spPr>
          <a:xfrm>
            <a:off x="1229802" y="3407413"/>
            <a:ext cx="4399722" cy="738664"/>
          </a:xfrm>
          <a:prstGeom prst="rect">
            <a:avLst/>
          </a:prstGeom>
          <a:noFill/>
        </p:spPr>
        <p:txBody>
          <a:bodyPr wrap="square" lIns="0" tIns="0" rIns="0" bIns="0" rtlCol="0">
            <a:spAutoFit/>
          </a:bodyPr>
          <a:lstStyle/>
          <a:p>
            <a:r>
              <a:rPr lang="en-US" sz="1200" b="1" dirty="0">
                <a:latin typeface="Arial" panose="020B0604020202020204" pitchFamily="34" charset="0"/>
                <a:ea typeface="Fira Sans" panose="020B0503050000020004" pitchFamily="34" charset="0"/>
                <a:cs typeface="Arial" panose="020B0604020202020204" pitchFamily="34" charset="0"/>
              </a:rPr>
              <a:t>Human Resources shall create job announcements and set qualifications for employment positions consistent with all the requirements set forth in Section 53022 of Title 5 of the California Code of Regulations. </a:t>
            </a:r>
            <a:endParaRPr lang="en-US" sz="1200" dirty="0">
              <a:latin typeface="Arial" panose="020B0604020202020204" pitchFamily="34" charset="0"/>
              <a:ea typeface="Fira Sans Book" panose="020B0503050000020004" pitchFamily="34" charset="0"/>
              <a:cs typeface="Arial" panose="020B0604020202020204" pitchFamily="34" charset="0"/>
            </a:endParaRPr>
          </a:p>
        </p:txBody>
      </p:sp>
      <p:sp>
        <p:nvSpPr>
          <p:cNvPr id="6" name="TextBox 5">
            <a:extLst>
              <a:ext uri="{FF2B5EF4-FFF2-40B4-BE49-F238E27FC236}">
                <a16:creationId xmlns:a16="http://schemas.microsoft.com/office/drawing/2014/main" id="{581BABCE-6E04-F944-82DC-7DC797906CDF}"/>
              </a:ext>
            </a:extLst>
          </p:cNvPr>
          <p:cNvSpPr txBox="1"/>
          <p:nvPr/>
        </p:nvSpPr>
        <p:spPr>
          <a:xfrm>
            <a:off x="609600" y="3271801"/>
            <a:ext cx="686462" cy="553998"/>
          </a:xfrm>
          <a:prstGeom prst="rect">
            <a:avLst/>
          </a:prstGeom>
          <a:noFill/>
        </p:spPr>
        <p:txBody>
          <a:bodyPr wrap="square" lIns="0" tIns="0" rIns="0" bIns="0" rtlCol="0">
            <a:spAutoFit/>
          </a:bodyPr>
          <a:lstStyle/>
          <a:p>
            <a:r>
              <a:rPr lang="en-US" sz="3600" b="1" dirty="0">
                <a:solidFill>
                  <a:srgbClr val="FFB81D"/>
                </a:solidFill>
                <a:latin typeface="Arial" panose="020B0604020202020204" pitchFamily="34" charset="0"/>
                <a:ea typeface="Fira Sans" panose="020B0503050000020004" pitchFamily="34" charset="0"/>
                <a:cs typeface="Arial" panose="020B0604020202020204" pitchFamily="34" charset="0"/>
              </a:rPr>
              <a:t>2</a:t>
            </a:r>
            <a:endParaRPr lang="en-US" sz="3600" b="1" dirty="0">
              <a:solidFill>
                <a:srgbClr val="FFB81D"/>
              </a:solidFill>
              <a:latin typeface="Arial" panose="020B0604020202020204" pitchFamily="34" charset="0"/>
              <a:ea typeface="Fira Sans Book" panose="020B0503050000020004" pitchFamily="34" charset="0"/>
              <a:cs typeface="Arial" panose="020B0604020202020204" pitchFamily="34" charset="0"/>
            </a:endParaRPr>
          </a:p>
        </p:txBody>
      </p:sp>
      <p:sp>
        <p:nvSpPr>
          <p:cNvPr id="7" name="TextBox 6">
            <a:extLst>
              <a:ext uri="{FF2B5EF4-FFF2-40B4-BE49-F238E27FC236}">
                <a16:creationId xmlns:a16="http://schemas.microsoft.com/office/drawing/2014/main" id="{C16E4E23-E261-DF4F-9E58-250E20EC6B54}"/>
              </a:ext>
            </a:extLst>
          </p:cNvPr>
          <p:cNvSpPr txBox="1"/>
          <p:nvPr/>
        </p:nvSpPr>
        <p:spPr>
          <a:xfrm>
            <a:off x="1229802" y="4750256"/>
            <a:ext cx="4399722" cy="738664"/>
          </a:xfrm>
          <a:prstGeom prst="rect">
            <a:avLst/>
          </a:prstGeom>
          <a:noFill/>
        </p:spPr>
        <p:txBody>
          <a:bodyPr wrap="square" lIns="0" tIns="0" rIns="0" bIns="0" rtlCol="0">
            <a:spAutoFit/>
          </a:bodyPr>
          <a:lstStyle/>
          <a:p>
            <a:r>
              <a:rPr lang="en-US" sz="1200" b="1" dirty="0">
                <a:latin typeface="Arial" panose="020B0604020202020204" pitchFamily="34" charset="0"/>
                <a:ea typeface="Fira Sans" panose="020B0503050000020004" pitchFamily="34" charset="0"/>
                <a:cs typeface="Arial" panose="020B0604020202020204" pitchFamily="34" charset="0"/>
              </a:rPr>
              <a:t>Human Resources shall review the applicant pool and take appropriate action as necessary consistent with all of the requirements set forth in Section 53023 of Title 5 of the California Code of Regulations. </a:t>
            </a:r>
            <a:endParaRPr lang="en-US" sz="1200" dirty="0">
              <a:latin typeface="Arial" panose="020B0604020202020204" pitchFamily="34" charset="0"/>
              <a:ea typeface="Fira Sans Book" panose="020B0503050000020004" pitchFamily="34" charset="0"/>
              <a:cs typeface="Arial" panose="020B0604020202020204" pitchFamily="34" charset="0"/>
            </a:endParaRPr>
          </a:p>
        </p:txBody>
      </p:sp>
      <p:sp>
        <p:nvSpPr>
          <p:cNvPr id="8" name="TextBox 7">
            <a:extLst>
              <a:ext uri="{FF2B5EF4-FFF2-40B4-BE49-F238E27FC236}">
                <a16:creationId xmlns:a16="http://schemas.microsoft.com/office/drawing/2014/main" id="{1E2F57B6-405E-D64E-832D-16344A2355E2}"/>
              </a:ext>
            </a:extLst>
          </p:cNvPr>
          <p:cNvSpPr txBox="1"/>
          <p:nvPr/>
        </p:nvSpPr>
        <p:spPr>
          <a:xfrm>
            <a:off x="609600" y="4650729"/>
            <a:ext cx="686462" cy="553998"/>
          </a:xfrm>
          <a:prstGeom prst="rect">
            <a:avLst/>
          </a:prstGeom>
          <a:noFill/>
        </p:spPr>
        <p:txBody>
          <a:bodyPr wrap="square" lIns="0" tIns="0" rIns="0" bIns="0" rtlCol="0">
            <a:spAutoFit/>
          </a:bodyPr>
          <a:lstStyle/>
          <a:p>
            <a:r>
              <a:rPr lang="en-US" sz="3600" b="1" dirty="0">
                <a:solidFill>
                  <a:srgbClr val="FFB81D"/>
                </a:solidFill>
                <a:latin typeface="Arial" panose="020B0604020202020204" pitchFamily="34" charset="0"/>
                <a:ea typeface="Fira Sans" panose="020B0503050000020004" pitchFamily="34" charset="0"/>
                <a:cs typeface="Arial" panose="020B0604020202020204" pitchFamily="34" charset="0"/>
              </a:rPr>
              <a:t>3</a:t>
            </a:r>
            <a:endParaRPr lang="en-US" sz="3600" b="1" dirty="0">
              <a:solidFill>
                <a:srgbClr val="FFB81D"/>
              </a:solidFill>
              <a:latin typeface="Arial" panose="020B0604020202020204" pitchFamily="34" charset="0"/>
              <a:ea typeface="Fira Sans Book" panose="020B0503050000020004" pitchFamily="34" charset="0"/>
              <a:cs typeface="Arial" panose="020B0604020202020204" pitchFamily="34" charset="0"/>
            </a:endParaRPr>
          </a:p>
        </p:txBody>
      </p:sp>
      <p:sp>
        <p:nvSpPr>
          <p:cNvPr id="9" name="TextBox 8">
            <a:extLst>
              <a:ext uri="{FF2B5EF4-FFF2-40B4-BE49-F238E27FC236}">
                <a16:creationId xmlns:a16="http://schemas.microsoft.com/office/drawing/2014/main" id="{D96073E8-7ED2-1041-B5A3-8B8A9759B821}"/>
              </a:ext>
            </a:extLst>
          </p:cNvPr>
          <p:cNvSpPr txBox="1"/>
          <p:nvPr/>
        </p:nvSpPr>
        <p:spPr>
          <a:xfrm>
            <a:off x="6869928" y="2028485"/>
            <a:ext cx="4399722" cy="553998"/>
          </a:xfrm>
          <a:prstGeom prst="rect">
            <a:avLst/>
          </a:prstGeom>
          <a:noFill/>
        </p:spPr>
        <p:txBody>
          <a:bodyPr wrap="square" lIns="0" tIns="0" rIns="0" bIns="0" rtlCol="0">
            <a:spAutoFit/>
          </a:bodyPr>
          <a:lstStyle/>
          <a:p>
            <a:r>
              <a:rPr lang="en-US" sz="1200" b="1" dirty="0">
                <a:latin typeface="Arial" panose="020B0604020202020204" pitchFamily="34" charset="0"/>
                <a:ea typeface="Fira Sans" panose="020B0503050000020004" pitchFamily="34" charset="0"/>
                <a:cs typeface="Arial" panose="020B0604020202020204" pitchFamily="34" charset="0"/>
              </a:rPr>
              <a:t>The District’s screening and selection procedures shall be consistent with all the requirements set forth in Section 53024 of Title 5 of the California Code of Regulations. </a:t>
            </a:r>
            <a:endParaRPr lang="en-US" sz="1200" dirty="0">
              <a:latin typeface="Arial" panose="020B0604020202020204" pitchFamily="34" charset="0"/>
              <a:ea typeface="Fira Sans Book" panose="020B0503050000020004" pitchFamily="34" charset="0"/>
              <a:cs typeface="Arial" panose="020B0604020202020204" pitchFamily="34" charset="0"/>
            </a:endParaRPr>
          </a:p>
        </p:txBody>
      </p:sp>
      <p:sp>
        <p:nvSpPr>
          <p:cNvPr id="10" name="TextBox 9">
            <a:extLst>
              <a:ext uri="{FF2B5EF4-FFF2-40B4-BE49-F238E27FC236}">
                <a16:creationId xmlns:a16="http://schemas.microsoft.com/office/drawing/2014/main" id="{8FA94869-1C4E-B64A-8309-DE8D24013B9C}"/>
              </a:ext>
            </a:extLst>
          </p:cNvPr>
          <p:cNvSpPr txBox="1"/>
          <p:nvPr/>
        </p:nvSpPr>
        <p:spPr>
          <a:xfrm>
            <a:off x="6249726" y="1928958"/>
            <a:ext cx="686462" cy="553998"/>
          </a:xfrm>
          <a:prstGeom prst="rect">
            <a:avLst/>
          </a:prstGeom>
          <a:noFill/>
        </p:spPr>
        <p:txBody>
          <a:bodyPr wrap="square" lIns="0" tIns="0" rIns="0" bIns="0" rtlCol="0">
            <a:spAutoFit/>
          </a:bodyPr>
          <a:lstStyle/>
          <a:p>
            <a:r>
              <a:rPr lang="en-US" sz="3600" b="1" dirty="0">
                <a:solidFill>
                  <a:srgbClr val="FFB81D"/>
                </a:solidFill>
                <a:latin typeface="Arial" panose="020B0604020202020204" pitchFamily="34" charset="0"/>
                <a:ea typeface="Fira Sans" panose="020B0503050000020004" pitchFamily="34" charset="0"/>
                <a:cs typeface="Arial" panose="020B0604020202020204" pitchFamily="34" charset="0"/>
              </a:rPr>
              <a:t>4</a:t>
            </a:r>
            <a:endParaRPr lang="en-US" sz="3600" b="1" dirty="0">
              <a:solidFill>
                <a:srgbClr val="FFB81D"/>
              </a:solidFill>
              <a:latin typeface="Arial" panose="020B0604020202020204" pitchFamily="34" charset="0"/>
              <a:ea typeface="Fira Sans Book" panose="020B0503050000020004" pitchFamily="34" charset="0"/>
              <a:cs typeface="Arial" panose="020B0604020202020204" pitchFamily="34" charset="0"/>
            </a:endParaRPr>
          </a:p>
        </p:txBody>
      </p:sp>
      <p:sp>
        <p:nvSpPr>
          <p:cNvPr id="11" name="TextBox 10">
            <a:extLst>
              <a:ext uri="{FF2B5EF4-FFF2-40B4-BE49-F238E27FC236}">
                <a16:creationId xmlns:a16="http://schemas.microsoft.com/office/drawing/2014/main" id="{E7487DE0-9EB5-1148-AB0D-B897A118381D}"/>
              </a:ext>
            </a:extLst>
          </p:cNvPr>
          <p:cNvSpPr txBox="1"/>
          <p:nvPr/>
        </p:nvSpPr>
        <p:spPr>
          <a:xfrm>
            <a:off x="6869928" y="3371328"/>
            <a:ext cx="4399722" cy="923330"/>
          </a:xfrm>
          <a:prstGeom prst="rect">
            <a:avLst/>
          </a:prstGeom>
          <a:noFill/>
        </p:spPr>
        <p:txBody>
          <a:bodyPr wrap="square" lIns="0" tIns="0" rIns="0" bIns="0" rtlCol="0">
            <a:spAutoFit/>
          </a:bodyPr>
          <a:lstStyle/>
          <a:p>
            <a:r>
              <a:rPr lang="en-US" sz="1200" b="1" dirty="0">
                <a:latin typeface="Arial" panose="020B0604020202020204" pitchFamily="34" charset="0"/>
                <a:ea typeface="Fira Sans" panose="020B0503050000020004" pitchFamily="34" charset="0"/>
                <a:cs typeface="Arial" panose="020B0604020202020204" pitchFamily="34" charset="0"/>
              </a:rPr>
              <a:t>Designed to ensure consideration is given to the extent to which applicants demonstrate a sensitivity to and understanding of the diverse academic, socioeconomic, cultural, disability, gender identity, sexual orientation, and ethnic backgrounds of community college students.</a:t>
            </a:r>
            <a:endParaRPr lang="en-US" sz="1200" dirty="0">
              <a:latin typeface="Arial" panose="020B0604020202020204" pitchFamily="34" charset="0"/>
              <a:ea typeface="Fira Sans Book" panose="020B0503050000020004" pitchFamily="34" charset="0"/>
              <a:cs typeface="Arial" panose="020B0604020202020204" pitchFamily="34" charset="0"/>
            </a:endParaRPr>
          </a:p>
        </p:txBody>
      </p:sp>
      <p:sp>
        <p:nvSpPr>
          <p:cNvPr id="12" name="TextBox 11">
            <a:extLst>
              <a:ext uri="{FF2B5EF4-FFF2-40B4-BE49-F238E27FC236}">
                <a16:creationId xmlns:a16="http://schemas.microsoft.com/office/drawing/2014/main" id="{B6EE81AB-45BD-0F4B-A0B9-D0BF04FBEE34}"/>
              </a:ext>
            </a:extLst>
          </p:cNvPr>
          <p:cNvSpPr txBox="1"/>
          <p:nvPr/>
        </p:nvSpPr>
        <p:spPr>
          <a:xfrm>
            <a:off x="6249726" y="3271801"/>
            <a:ext cx="686462" cy="553998"/>
          </a:xfrm>
          <a:prstGeom prst="rect">
            <a:avLst/>
          </a:prstGeom>
          <a:noFill/>
        </p:spPr>
        <p:txBody>
          <a:bodyPr wrap="square" lIns="0" tIns="0" rIns="0" bIns="0" rtlCol="0">
            <a:spAutoFit/>
          </a:bodyPr>
          <a:lstStyle/>
          <a:p>
            <a:r>
              <a:rPr lang="en-US" sz="3600" b="1" dirty="0">
                <a:solidFill>
                  <a:srgbClr val="FFB81D"/>
                </a:solidFill>
                <a:latin typeface="Arial" panose="020B0604020202020204" pitchFamily="34" charset="0"/>
                <a:ea typeface="Fira Sans Book" panose="020B0503050000020004" pitchFamily="34" charset="0"/>
                <a:cs typeface="Arial" panose="020B0604020202020204" pitchFamily="34" charset="0"/>
              </a:rPr>
              <a:t>5</a:t>
            </a:r>
          </a:p>
        </p:txBody>
      </p:sp>
      <p:sp>
        <p:nvSpPr>
          <p:cNvPr id="13" name="TextBox 12">
            <a:extLst>
              <a:ext uri="{FF2B5EF4-FFF2-40B4-BE49-F238E27FC236}">
                <a16:creationId xmlns:a16="http://schemas.microsoft.com/office/drawing/2014/main" id="{018C9D2C-BA7B-B941-97FD-AC82A54F3827}"/>
              </a:ext>
            </a:extLst>
          </p:cNvPr>
          <p:cNvSpPr txBox="1"/>
          <p:nvPr/>
        </p:nvSpPr>
        <p:spPr>
          <a:xfrm>
            <a:off x="6869928" y="4750256"/>
            <a:ext cx="4399722" cy="923330"/>
          </a:xfrm>
          <a:prstGeom prst="rect">
            <a:avLst/>
          </a:prstGeom>
          <a:noFill/>
        </p:spPr>
        <p:txBody>
          <a:bodyPr wrap="square" lIns="0" tIns="0" rIns="0" bIns="0" rtlCol="0">
            <a:spAutoFit/>
          </a:bodyPr>
          <a:lstStyle/>
          <a:p>
            <a:r>
              <a:rPr lang="en-US" sz="1200" b="1" dirty="0">
                <a:latin typeface="Arial" panose="020B0604020202020204" pitchFamily="34" charset="0"/>
                <a:ea typeface="Fira Sans" panose="020B0503050000020004" pitchFamily="34" charset="0"/>
                <a:cs typeface="Arial" panose="020B0604020202020204" pitchFamily="34" charset="0"/>
              </a:rPr>
              <a:t>Based solely on job-related criteria; and designed to avoid an adverse impact, as defined in Section 53001(a) of Title 5 and monitored by means consistent with this section to detect and address any adverse impact which does occur for any monitored group.    </a:t>
            </a:r>
            <a:endParaRPr lang="en-US" sz="1200" dirty="0">
              <a:latin typeface="Arial" panose="020B0604020202020204" pitchFamily="34" charset="0"/>
              <a:ea typeface="Fira Sans Book" panose="020B0503050000020004" pitchFamily="34" charset="0"/>
              <a:cs typeface="Arial" panose="020B0604020202020204" pitchFamily="34" charset="0"/>
            </a:endParaRPr>
          </a:p>
        </p:txBody>
      </p:sp>
      <p:sp>
        <p:nvSpPr>
          <p:cNvPr id="14" name="TextBox 13">
            <a:extLst>
              <a:ext uri="{FF2B5EF4-FFF2-40B4-BE49-F238E27FC236}">
                <a16:creationId xmlns:a16="http://schemas.microsoft.com/office/drawing/2014/main" id="{3D815DBA-5018-3B4C-B9CE-FCC50C3BCEAC}"/>
              </a:ext>
            </a:extLst>
          </p:cNvPr>
          <p:cNvSpPr txBox="1"/>
          <p:nvPr/>
        </p:nvSpPr>
        <p:spPr>
          <a:xfrm>
            <a:off x="6249726" y="4650729"/>
            <a:ext cx="686462" cy="553998"/>
          </a:xfrm>
          <a:prstGeom prst="rect">
            <a:avLst/>
          </a:prstGeom>
          <a:noFill/>
        </p:spPr>
        <p:txBody>
          <a:bodyPr wrap="square" lIns="0" tIns="0" rIns="0" bIns="0" rtlCol="0">
            <a:spAutoFit/>
          </a:bodyPr>
          <a:lstStyle/>
          <a:p>
            <a:r>
              <a:rPr lang="en-US" sz="3600" b="1" dirty="0">
                <a:solidFill>
                  <a:srgbClr val="FFB81D"/>
                </a:solidFill>
                <a:latin typeface="Arial" panose="020B0604020202020204" pitchFamily="34" charset="0"/>
                <a:ea typeface="Fira Sans" panose="020B0503050000020004" pitchFamily="34" charset="0"/>
                <a:cs typeface="Arial" panose="020B0604020202020204" pitchFamily="34" charset="0"/>
              </a:rPr>
              <a:t>6</a:t>
            </a:r>
            <a:endParaRPr lang="en-US" sz="3600" b="1" dirty="0">
              <a:solidFill>
                <a:srgbClr val="FFB81D"/>
              </a:solidFill>
              <a:latin typeface="Arial" panose="020B0604020202020204" pitchFamily="34" charset="0"/>
              <a:ea typeface="Fira Sans Book" panose="020B0503050000020004" pitchFamily="34" charset="0"/>
              <a:cs typeface="Arial" panose="020B0604020202020204" pitchFamily="34" charset="0"/>
            </a:endParaRPr>
          </a:p>
        </p:txBody>
      </p:sp>
    </p:spTree>
    <p:extLst>
      <p:ext uri="{BB962C8B-B14F-4D97-AF65-F5344CB8AC3E}">
        <p14:creationId xmlns:p14="http://schemas.microsoft.com/office/powerpoint/2010/main" val="4004610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Eliminate Bias:</a:t>
            </a:r>
          </a:p>
        </p:txBody>
      </p:sp>
      <p:sp>
        <p:nvSpPr>
          <p:cNvPr id="3" name="Content Placeholder 2"/>
          <p:cNvSpPr>
            <a:spLocks noGrp="1"/>
          </p:cNvSpPr>
          <p:nvPr>
            <p:ph sz="half" idx="2"/>
          </p:nvPr>
        </p:nvSpPr>
        <p:spPr>
          <a:xfrm>
            <a:off x="702644" y="2505075"/>
            <a:ext cx="5294931" cy="2752725"/>
          </a:xfrm>
        </p:spPr>
        <p:txBody>
          <a:bodyPr>
            <a:noAutofit/>
          </a:bodyPr>
          <a:lstStyle/>
          <a:p>
            <a:r>
              <a:rPr lang="en-US" sz="1600" b="0" dirty="0"/>
              <a:t>This new process eliminates the screening committee process which could have bias (both positive and negative) in hiring. </a:t>
            </a:r>
          </a:p>
          <a:p>
            <a:endParaRPr lang="en-US" sz="1600" b="0" dirty="0"/>
          </a:p>
          <a:p>
            <a:r>
              <a:rPr lang="en-US" sz="1600" b="0" dirty="0"/>
              <a:t>The educational benefits of workforce diversity.</a:t>
            </a:r>
          </a:p>
          <a:p>
            <a:endParaRPr lang="en-US" sz="1600" b="0" dirty="0"/>
          </a:p>
          <a:p>
            <a:r>
              <a:rPr lang="en-US" sz="1600" b="0" dirty="0">
                <a:latin typeface="Arial" panose="020B0604020202020204" pitchFamily="34" charset="0"/>
                <a:ea typeface="Fira Sans" panose="020B0503050000020004" pitchFamily="34" charset="0"/>
                <a:cs typeface="Arial" panose="020B0604020202020204" pitchFamily="34" charset="0"/>
              </a:rPr>
              <a:t>Based solely on job-related criteria; and designed to avoid an adverse impact.</a:t>
            </a:r>
            <a:endParaRPr lang="en-US" sz="1600" b="0" dirty="0"/>
          </a:p>
        </p:txBody>
      </p:sp>
      <p:sp>
        <p:nvSpPr>
          <p:cNvPr id="6" name="Title 5"/>
          <p:cNvSpPr>
            <a:spLocks noGrp="1"/>
          </p:cNvSpPr>
          <p:nvPr>
            <p:ph type="title"/>
          </p:nvPr>
        </p:nvSpPr>
        <p:spPr/>
        <p:txBody>
          <a:bodyPr>
            <a:normAutofit fontScale="90000"/>
          </a:bodyPr>
          <a:lstStyle/>
          <a:p>
            <a:r>
              <a:rPr lang="en-US" dirty="0"/>
              <a:t>Goals &amp; Intent:</a:t>
            </a:r>
          </a:p>
        </p:txBody>
      </p:sp>
      <p:sp>
        <p:nvSpPr>
          <p:cNvPr id="7" name="Text Placeholder 1"/>
          <p:cNvSpPr txBox="1">
            <a:spLocks/>
          </p:cNvSpPr>
          <p:nvPr/>
        </p:nvSpPr>
        <p:spPr>
          <a:xfrm>
            <a:off x="6351069" y="3319462"/>
            <a:ext cx="5294931" cy="823912"/>
          </a:xfrm>
          <a:prstGeom prst="rect">
            <a:avLst/>
          </a:prstGeom>
        </p:spPr>
        <p:txBody>
          <a:bodyPr vert="horz" lIns="91440" tIns="45720" rIns="91440" bIns="45720" rtlCol="0" anchor="b">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Arial" panose="020B0604020202020204" pitchFamily="34" charset="0"/>
                <a:ea typeface="+mn-ea"/>
                <a:cs typeface="Arial" panose="020B0604020202020204"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US" dirty="0"/>
              <a:t>Eliminate Artificial Barriers:</a:t>
            </a:r>
          </a:p>
        </p:txBody>
      </p:sp>
      <p:sp>
        <p:nvSpPr>
          <p:cNvPr id="8" name="Content Placeholder 2"/>
          <p:cNvSpPr txBox="1">
            <a:spLocks/>
          </p:cNvSpPr>
          <p:nvPr/>
        </p:nvSpPr>
        <p:spPr>
          <a:xfrm>
            <a:off x="6351069" y="4352926"/>
            <a:ext cx="5294931" cy="104664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000" b="1"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0" dirty="0"/>
              <a:t>Eliminates the artificial barrier of “group think” and instead focuses on the candidate’s competencies.</a:t>
            </a:r>
            <a:endParaRPr lang="en-US" sz="1100" b="0" dirty="0"/>
          </a:p>
        </p:txBody>
      </p:sp>
      <p:sp>
        <p:nvSpPr>
          <p:cNvPr id="9" name="Text Placeholder 1"/>
          <p:cNvSpPr>
            <a:spLocks noGrp="1"/>
          </p:cNvSpPr>
          <p:nvPr>
            <p:ph type="body" idx="1"/>
          </p:nvPr>
        </p:nvSpPr>
        <p:spPr>
          <a:xfrm>
            <a:off x="6351069" y="1681163"/>
            <a:ext cx="5294931" cy="823912"/>
          </a:xfrm>
        </p:spPr>
        <p:txBody>
          <a:bodyPr/>
          <a:lstStyle/>
          <a:p>
            <a:r>
              <a:rPr lang="en-US" dirty="0"/>
              <a:t>Qualitative &amp; Quantitative </a:t>
            </a:r>
          </a:p>
        </p:txBody>
      </p:sp>
      <p:sp>
        <p:nvSpPr>
          <p:cNvPr id="10" name="Content Placeholder 2"/>
          <p:cNvSpPr>
            <a:spLocks noGrp="1"/>
          </p:cNvSpPr>
          <p:nvPr>
            <p:ph sz="half" idx="2"/>
          </p:nvPr>
        </p:nvSpPr>
        <p:spPr>
          <a:xfrm>
            <a:off x="6351069" y="2505075"/>
            <a:ext cx="5294931" cy="1046647"/>
          </a:xfrm>
        </p:spPr>
        <p:txBody>
          <a:bodyPr>
            <a:normAutofit/>
          </a:bodyPr>
          <a:lstStyle/>
          <a:p>
            <a:r>
              <a:rPr lang="en-US" sz="1600" b="0" dirty="0"/>
              <a:t>Using both qualitative and quantitative measures while applying the adverse impact analysis at each step, will help us reach our EEO goals of having an effective way to assess candidates.</a:t>
            </a:r>
            <a:endParaRPr lang="en-US" sz="1100" b="0" dirty="0"/>
          </a:p>
        </p:txBody>
      </p:sp>
    </p:spTree>
    <p:extLst>
      <p:ext uri="{BB962C8B-B14F-4D97-AF65-F5344CB8AC3E}">
        <p14:creationId xmlns:p14="http://schemas.microsoft.com/office/powerpoint/2010/main" val="2147007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Recruitment Process:</a:t>
            </a:r>
          </a:p>
        </p:txBody>
      </p:sp>
      <p:sp>
        <p:nvSpPr>
          <p:cNvPr id="5" name="TextBox 4">
            <a:extLst>
              <a:ext uri="{FF2B5EF4-FFF2-40B4-BE49-F238E27FC236}">
                <a16:creationId xmlns:a16="http://schemas.microsoft.com/office/drawing/2014/main" id="{6FCD2B13-BF5A-3449-AFE2-36A3FF46FCA4}"/>
              </a:ext>
            </a:extLst>
          </p:cNvPr>
          <p:cNvSpPr txBox="1"/>
          <p:nvPr/>
        </p:nvSpPr>
        <p:spPr>
          <a:xfrm>
            <a:off x="609600" y="1667872"/>
            <a:ext cx="10972800" cy="3986219"/>
          </a:xfrm>
          <a:prstGeom prst="rect">
            <a:avLst/>
          </a:prstGeom>
          <a:noFill/>
        </p:spPr>
        <p:txBody>
          <a:bodyPr wrap="square" lIns="0" tIns="0" rIns="0" bIns="0" rtlCol="0">
            <a:spAutoFit/>
          </a:bodyPr>
          <a:lstStyle/>
          <a:p>
            <a:pPr>
              <a:lnSpc>
                <a:spcPct val="150000"/>
              </a:lnSpc>
            </a:pPr>
            <a:r>
              <a:rPr lang="en-US" b="1" dirty="0">
                <a:latin typeface="Arial" panose="020B0604020202020204" pitchFamily="34" charset="0"/>
                <a:ea typeface="Fira Sans" panose="020B0503050000020004" pitchFamily="34" charset="0"/>
                <a:cs typeface="Arial" panose="020B0604020202020204" pitchFamily="34" charset="0"/>
              </a:rPr>
              <a:t>Vacancy or Position Established:</a:t>
            </a:r>
          </a:p>
          <a:p>
            <a:pPr marL="800100" lvl="1" indent="-342900">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PRF is submitted to the Office of Human Resources to begin recruitment after all signatures have been obtained.</a:t>
            </a:r>
          </a:p>
          <a:p>
            <a:pPr marL="800100" lvl="1" indent="-342900">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HR Generalist will reach out to the hiring manager to obtain the following:</a:t>
            </a:r>
          </a:p>
          <a:p>
            <a:pPr marL="1257300" lvl="2" indent="-342900">
              <a:buClr>
                <a:schemeClr val="accent4"/>
              </a:buClr>
              <a:buSzPct val="120000"/>
              <a:buFont typeface="Arial" panose="020B0604020202020204" pitchFamily="34" charset="0"/>
              <a:buChar char="•"/>
            </a:pPr>
            <a:r>
              <a:rPr lang="en-US" sz="1600" dirty="0">
                <a:latin typeface="Arial" panose="020B0604020202020204" pitchFamily="34" charset="0"/>
                <a:ea typeface="Fira Sans Book" panose="020B0503050000020004" pitchFamily="34" charset="0"/>
                <a:cs typeface="Arial" panose="020B0604020202020204" pitchFamily="34" charset="0"/>
              </a:rPr>
              <a:t>Position Information: Hours, FTE, categorical funds, fund name</a:t>
            </a:r>
          </a:p>
          <a:p>
            <a:pPr marL="1257300" lvl="2" indent="-342900">
              <a:buClr>
                <a:schemeClr val="accent4"/>
              </a:buClr>
              <a:buSzPct val="120000"/>
              <a:buFont typeface="Arial" panose="020B0604020202020204" pitchFamily="34" charset="0"/>
              <a:buChar char="•"/>
            </a:pPr>
            <a:r>
              <a:rPr lang="en-US" sz="1600" dirty="0">
                <a:latin typeface="Arial" panose="020B0604020202020204" pitchFamily="34" charset="0"/>
                <a:ea typeface="Fira Sans Book" panose="020B0503050000020004" pitchFamily="34" charset="0"/>
                <a:cs typeface="Arial" panose="020B0604020202020204" pitchFamily="34" charset="0"/>
              </a:rPr>
              <a:t>Desired Qualifications (DQ’s): Established by hiring manager and Subject Matter Expert (SME)</a:t>
            </a:r>
          </a:p>
          <a:p>
            <a:pPr marL="1257300" lvl="2" indent="-342900">
              <a:buClr>
                <a:schemeClr val="accent4"/>
              </a:buClr>
              <a:buSzPct val="120000"/>
              <a:buFont typeface="Arial" panose="020B0604020202020204" pitchFamily="34" charset="0"/>
              <a:buChar char="•"/>
            </a:pPr>
            <a:r>
              <a:rPr lang="en-US" sz="1600" dirty="0">
                <a:latin typeface="Arial" panose="020B0604020202020204" pitchFamily="34" charset="0"/>
                <a:ea typeface="Fira Sans Book" panose="020B0503050000020004" pitchFamily="34" charset="0"/>
                <a:cs typeface="Arial" panose="020B0604020202020204" pitchFamily="34" charset="0"/>
              </a:rPr>
              <a:t>Additional positing information</a:t>
            </a:r>
          </a:p>
          <a:p>
            <a:pPr marL="1257300" lvl="2" indent="-342900">
              <a:buClr>
                <a:schemeClr val="accent4"/>
              </a:buClr>
              <a:buSzPct val="120000"/>
              <a:buFont typeface="Arial" panose="020B0604020202020204" pitchFamily="34" charset="0"/>
              <a:buChar char="•"/>
            </a:pPr>
            <a:r>
              <a:rPr lang="en-US" sz="1600" dirty="0">
                <a:latin typeface="Arial" panose="020B0604020202020204" pitchFamily="34" charset="0"/>
                <a:ea typeface="Fira Sans Book" panose="020B0503050000020004" pitchFamily="34" charset="0"/>
                <a:cs typeface="Arial" panose="020B0604020202020204" pitchFamily="34" charset="0"/>
              </a:rPr>
              <a:t>Anticipated Hire Date</a:t>
            </a:r>
          </a:p>
          <a:p>
            <a:pPr marL="1257300" lvl="2" indent="-342900">
              <a:buClr>
                <a:schemeClr val="accent4"/>
              </a:buClr>
              <a:buSzPct val="120000"/>
              <a:buFont typeface="Arial" panose="020B0604020202020204" pitchFamily="34" charset="0"/>
              <a:buChar char="•"/>
            </a:pPr>
            <a:r>
              <a:rPr lang="en-US" sz="1600" dirty="0">
                <a:latin typeface="Arial" panose="020B0604020202020204" pitchFamily="34" charset="0"/>
                <a:ea typeface="Fira Sans Book" panose="020B0503050000020004" pitchFamily="34" charset="0"/>
                <a:cs typeface="Arial" panose="020B0604020202020204" pitchFamily="34" charset="0"/>
              </a:rPr>
              <a:t>Hiring Manager will work with SME  to help craft interview questions/presentation material</a:t>
            </a:r>
          </a:p>
          <a:p>
            <a:pPr marL="0" lvl="2">
              <a:lnSpc>
                <a:spcPct val="150000"/>
              </a:lnSpc>
              <a:buClr>
                <a:schemeClr val="accent4"/>
              </a:buClr>
              <a:buSzPct val="120000"/>
            </a:pPr>
            <a:r>
              <a:rPr lang="en-US" b="1" dirty="0">
                <a:latin typeface="Arial" panose="020B0604020202020204" pitchFamily="34" charset="0"/>
                <a:cs typeface="Arial" panose="020B0604020202020204" pitchFamily="34" charset="0"/>
              </a:rPr>
              <a:t>Job Posting:</a:t>
            </a:r>
          </a:p>
          <a:p>
            <a:pPr marL="800100" lvl="3" indent="-342900">
              <a:lnSpc>
                <a:spcPct val="150000"/>
              </a:lnSpc>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Position will be posted internally for employees within unit for ten (10) days (if applicable).</a:t>
            </a:r>
          </a:p>
          <a:p>
            <a:pPr marL="800100" lvl="3" indent="-342900">
              <a:lnSpc>
                <a:spcPct val="150000"/>
              </a:lnSpc>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Posting will be posted to public via NeoEd for thirty (30) days to establish a large pool of applicants.</a:t>
            </a:r>
          </a:p>
          <a:p>
            <a:pPr marL="800100" lvl="3" indent="-342900">
              <a:lnSpc>
                <a:spcPct val="150000"/>
              </a:lnSpc>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The Adverse Impact tool will be used to ensure that the candidate pool is diverse. If the pool falls below the 80% ratio, HR and the hiring manager will collaborate to decide whether additional advertising is necessary.</a:t>
            </a:r>
            <a:endParaRPr lang="en-US" sz="1400" dirty="0">
              <a:latin typeface="Arial" panose="020B0604020202020204" pitchFamily="34" charset="0"/>
              <a:ea typeface="Fira Sans Book" panose="020B0503050000020004" pitchFamily="34" charset="0"/>
              <a:cs typeface="Arial" panose="020B0604020202020204" pitchFamily="34" charset="0"/>
            </a:endParaRPr>
          </a:p>
        </p:txBody>
      </p:sp>
    </p:spTree>
    <p:extLst>
      <p:ext uri="{BB962C8B-B14F-4D97-AF65-F5344CB8AC3E}">
        <p14:creationId xmlns:p14="http://schemas.microsoft.com/office/powerpoint/2010/main" val="1069454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Recruitment Process cont.:</a:t>
            </a:r>
          </a:p>
        </p:txBody>
      </p:sp>
      <p:sp>
        <p:nvSpPr>
          <p:cNvPr id="5" name="TextBox 4">
            <a:extLst>
              <a:ext uri="{FF2B5EF4-FFF2-40B4-BE49-F238E27FC236}">
                <a16:creationId xmlns:a16="http://schemas.microsoft.com/office/drawing/2014/main" id="{6FCD2B13-BF5A-3449-AFE2-36A3FF46FCA4}"/>
              </a:ext>
            </a:extLst>
          </p:cNvPr>
          <p:cNvSpPr txBox="1"/>
          <p:nvPr/>
        </p:nvSpPr>
        <p:spPr>
          <a:xfrm>
            <a:off x="500515" y="1172216"/>
            <a:ext cx="10972800" cy="5863785"/>
          </a:xfrm>
          <a:prstGeom prst="rect">
            <a:avLst/>
          </a:prstGeom>
          <a:noFill/>
        </p:spPr>
        <p:txBody>
          <a:bodyPr wrap="square" lIns="0" tIns="0" rIns="0" bIns="0" rtlCol="0">
            <a:spAutoFit/>
          </a:bodyPr>
          <a:lstStyle/>
          <a:p>
            <a:pPr>
              <a:lnSpc>
                <a:spcPct val="150000"/>
              </a:lnSpc>
            </a:pPr>
            <a:r>
              <a:rPr lang="en-US" b="1" dirty="0">
                <a:latin typeface="Arial" panose="020B0604020202020204" pitchFamily="34" charset="0"/>
                <a:ea typeface="Fira Sans" panose="020B0503050000020004" pitchFamily="34" charset="0"/>
                <a:cs typeface="Arial" panose="020B0604020202020204" pitchFamily="34" charset="0"/>
              </a:rPr>
              <a:t> Screening &amp; Applicant Process:</a:t>
            </a:r>
          </a:p>
          <a:p>
            <a:pPr marL="800100" lvl="1" indent="-342900">
              <a:buClr>
                <a:schemeClr val="accent4"/>
              </a:buClr>
              <a:buSzPct val="120000"/>
              <a:buFont typeface="+mj-lt"/>
              <a:buAutoNum type="arabicPeriod" startAt="8"/>
            </a:pPr>
            <a:endParaRPr lang="en-US" sz="1400" dirty="0">
              <a:latin typeface="Arial" panose="020B0604020202020204" pitchFamily="34" charset="0"/>
              <a:ea typeface="Fira Sans Book" panose="020B0503050000020004" pitchFamily="34" charset="0"/>
              <a:cs typeface="Arial" panose="020B0604020202020204" pitchFamily="34" charset="0"/>
            </a:endParaRPr>
          </a:p>
          <a:p>
            <a:pPr lvl="1">
              <a:buClr>
                <a:schemeClr val="accent4"/>
              </a:buClr>
              <a:buSzPct val="120000"/>
            </a:pPr>
            <a:endParaRPr lang="en-US" sz="14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The applicant pool will be screened by HR Generalist for minimum qualifications (MQ) which is pre-determined on job description/posting.</a:t>
            </a:r>
          </a:p>
          <a:p>
            <a:pPr lvl="1">
              <a:buClr>
                <a:schemeClr val="accent4"/>
              </a:buClr>
              <a:buSzPct val="120000"/>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lvl="1">
              <a:buClr>
                <a:schemeClr val="accent4"/>
              </a:buClr>
              <a:buSzPct val="120000"/>
            </a:pPr>
            <a:r>
              <a:rPr lang="en-US" sz="1600" dirty="0">
                <a:latin typeface="Arial" panose="020B0604020202020204" pitchFamily="34" charset="0"/>
                <a:ea typeface="Fira Sans Book" panose="020B0503050000020004" pitchFamily="34" charset="0"/>
                <a:cs typeface="Arial" panose="020B0604020202020204" pitchFamily="34" charset="0"/>
              </a:rPr>
              <a:t>The San Bernardino Community College District has established the following hiring qualifications for all faculty positions: AP 7210</a:t>
            </a:r>
          </a:p>
          <a:p>
            <a:pPr marL="0" marR="0">
              <a:lnSpc>
                <a:spcPct val="107000"/>
              </a:lnSpc>
              <a:spcBef>
                <a:spcPts val="0"/>
              </a:spcBef>
              <a:spcAft>
                <a:spcPts val="800"/>
              </a:spcAft>
            </a:pPr>
            <a:r>
              <a:rPr lang="en-US" sz="800" kern="100" dirty="0">
                <a:effectLst/>
                <a:latin typeface="Aptos" panose="020B0004020202020204" pitchFamily="34" charset="0"/>
                <a:ea typeface="Aptos" panose="020B0004020202020204" pitchFamily="34" charset="0"/>
                <a:cs typeface="Times New Roman" panose="02020603050405020304" pitchFamily="18" charset="0"/>
              </a:rPr>
              <a:t>	For faculty and administrative positions, job requirements shall include (A) a sensitivity to and understanding of the diverse academic, socioeconomic, cultural, disability, gender identity, sexual orientation, and ethnic backgrounds of 	community college students as demonstrated by skills and abilities in cultural responsiveness and cultural humility; and (B) a demonstrated commitment to recognizing patterns of inequity in student outcomes, taking personal and 	institutional responsibility for the success of students, engaging in critical assessment of own practices, and applying a race-conscious awareness of the social and historical context of exclusionary practices in American Higher Education.</a:t>
            </a:r>
          </a:p>
          <a:p>
            <a:pPr marL="0" marR="0">
              <a:lnSpc>
                <a:spcPct val="107000"/>
              </a:lnSpc>
              <a:spcBef>
                <a:spcPts val="0"/>
              </a:spcBef>
              <a:spcAft>
                <a:spcPts val="800"/>
              </a:spcAft>
            </a:pPr>
            <a:r>
              <a:rPr lang="en-US" sz="800" kern="100" dirty="0">
                <a:effectLst/>
                <a:latin typeface="Aptos" panose="020B0004020202020204" pitchFamily="34" charset="0"/>
                <a:ea typeface="Aptos" panose="020B0004020202020204" pitchFamily="34" charset="0"/>
                <a:cs typeface="Times New Roman" panose="02020603050405020304" pitchFamily="18" charset="0"/>
              </a:rPr>
              <a:t>	The Minimum Qualifications for discipline expertise adopted by the Board of Governors for California Community Colleges or possession of a valid and appropriate California Community College Credential as provided in Education Code 	87355.</a:t>
            </a:r>
          </a:p>
          <a:p>
            <a:pPr marL="0" marR="0">
              <a:lnSpc>
                <a:spcPct val="107000"/>
              </a:lnSpc>
              <a:spcBef>
                <a:spcPts val="0"/>
              </a:spcBef>
              <a:spcAft>
                <a:spcPts val="800"/>
              </a:spcAft>
            </a:pPr>
            <a:r>
              <a:rPr lang="en-US" sz="800" kern="100" dirty="0">
                <a:effectLst/>
                <a:latin typeface="Aptos" panose="020B0004020202020204" pitchFamily="34" charset="0"/>
                <a:ea typeface="Aptos" panose="020B0004020202020204" pitchFamily="34" charset="0"/>
                <a:cs typeface="Times New Roman" panose="02020603050405020304" pitchFamily="18" charset="0"/>
              </a:rPr>
              <a:t>	All applicants will be provided the opportunity to have qualifications for discipline expertise reviewed and considered for meeting minimum qualifications that meet or exceed those listed adopted by the Board of Governors through alternate 	means.</a:t>
            </a:r>
          </a:p>
          <a:p>
            <a:pPr marL="0" marR="0">
              <a:lnSpc>
                <a:spcPct val="107000"/>
              </a:lnSpc>
              <a:spcBef>
                <a:spcPts val="0"/>
              </a:spcBef>
              <a:spcAft>
                <a:spcPts val="800"/>
              </a:spcAft>
            </a:pPr>
            <a:endParaRPr lang="en-US" sz="8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marR="0" lvl="1" indent="-342900">
              <a:lnSpc>
                <a:spcPct val="107000"/>
              </a:lnSpc>
              <a:spcBef>
                <a:spcPts val="0"/>
              </a:spcBef>
              <a:spcAft>
                <a:spcPts val="800"/>
              </a:spcAft>
              <a:buClr>
                <a:schemeClr val="accent4"/>
              </a:buClr>
              <a:buSzPct val="120000"/>
              <a:buFont typeface="+mj-lt"/>
              <a:buAutoNum type="arabicPeriod" startAt="2"/>
            </a:pPr>
            <a:r>
              <a:rPr lang="en-US" sz="1600" dirty="0">
                <a:latin typeface="Arial" panose="020B0604020202020204" pitchFamily="34" charset="0"/>
                <a:cs typeface="Arial" panose="020B0604020202020204" pitchFamily="34" charset="0"/>
              </a:rPr>
              <a:t>If applicant pool is large, HR will reach out to hiring manager and/or SME (if applicable) to screen on desired qualifications.</a:t>
            </a:r>
          </a:p>
          <a:p>
            <a:pPr lvl="1">
              <a:buClr>
                <a:schemeClr val="accent4"/>
              </a:buClr>
              <a:buSzPct val="120000"/>
            </a:pPr>
            <a:endParaRPr lang="en-US" sz="1600" dirty="0">
              <a:latin typeface="Arial" panose="020B0604020202020204" pitchFamily="34" charset="0"/>
              <a:cs typeface="Arial" panose="020B0604020202020204" pitchFamily="34" charset="0"/>
            </a:endParaRPr>
          </a:p>
          <a:p>
            <a:pPr marL="800100" lvl="1" indent="-342900">
              <a:buClr>
                <a:schemeClr val="accent4"/>
              </a:buClr>
              <a:buSzPct val="120000"/>
              <a:buFont typeface="+mj-lt"/>
              <a:buAutoNum type="arabicPeriod" startAt="3"/>
            </a:pPr>
            <a:r>
              <a:rPr lang="en-US" sz="1600" dirty="0">
                <a:latin typeface="Arial" panose="020B0604020202020204" pitchFamily="34" charset="0"/>
                <a:cs typeface="Arial" panose="020B0604020202020204" pitchFamily="34" charset="0"/>
              </a:rPr>
              <a:t>Candidates will be invited to interview based on job-related criteria. Accommodations are provided.</a:t>
            </a:r>
          </a:p>
          <a:p>
            <a:pPr lvl="1">
              <a:buClr>
                <a:schemeClr val="accent4"/>
              </a:buClr>
              <a:buSzPct val="120000"/>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lvl="1">
              <a:buClr>
                <a:schemeClr val="accent4"/>
              </a:buClr>
              <a:buSzPct val="120000"/>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endParaRPr lang="en-US" sz="1400" dirty="0">
              <a:latin typeface="Arial" panose="020B0604020202020204" pitchFamily="34" charset="0"/>
              <a:ea typeface="Fira Sans Book" panose="020B0503050000020004" pitchFamily="34" charset="0"/>
              <a:cs typeface="Arial" panose="020B0604020202020204" pitchFamily="34" charset="0"/>
            </a:endParaRPr>
          </a:p>
        </p:txBody>
      </p:sp>
    </p:spTree>
    <p:extLst>
      <p:ext uri="{BB962C8B-B14F-4D97-AF65-F5344CB8AC3E}">
        <p14:creationId xmlns:p14="http://schemas.microsoft.com/office/powerpoint/2010/main" val="2069199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DDB4B35-398C-7F2D-5EA2-450C987EC0FA}"/>
              </a:ext>
            </a:extLst>
          </p:cNvPr>
          <p:cNvSpPr>
            <a:spLocks noGrp="1"/>
          </p:cNvSpPr>
          <p:nvPr>
            <p:ph type="title"/>
          </p:nvPr>
        </p:nvSpPr>
        <p:spPr/>
        <p:txBody>
          <a:bodyPr>
            <a:normAutofit fontScale="90000"/>
          </a:bodyPr>
          <a:lstStyle/>
          <a:p>
            <a:r>
              <a:rPr lang="en-US" b="1" dirty="0">
                <a:latin typeface="Arial" panose="020B0604020202020204" pitchFamily="34" charset="0"/>
                <a:ea typeface="Fira Sans" panose="020B0503050000020004" pitchFamily="34" charset="0"/>
                <a:cs typeface="Arial" panose="020B0604020202020204" pitchFamily="34" charset="0"/>
              </a:rPr>
              <a:t> Committee Makeup: </a:t>
            </a:r>
            <a:endParaRPr lang="en-US" dirty="0"/>
          </a:p>
        </p:txBody>
      </p:sp>
      <p:sp>
        <p:nvSpPr>
          <p:cNvPr id="7" name="TextBox 6">
            <a:extLst>
              <a:ext uri="{FF2B5EF4-FFF2-40B4-BE49-F238E27FC236}">
                <a16:creationId xmlns:a16="http://schemas.microsoft.com/office/drawing/2014/main" id="{E901C52E-5930-C126-518D-53220B721450}"/>
              </a:ext>
            </a:extLst>
          </p:cNvPr>
          <p:cNvSpPr txBox="1"/>
          <p:nvPr/>
        </p:nvSpPr>
        <p:spPr>
          <a:xfrm>
            <a:off x="609600" y="1690393"/>
            <a:ext cx="10972800" cy="5493812"/>
          </a:xfrm>
          <a:prstGeom prst="rect">
            <a:avLst/>
          </a:prstGeom>
          <a:noFill/>
        </p:spPr>
        <p:txBody>
          <a:bodyPr wrap="square" lIns="0" tIns="0" rIns="0" bIns="0" rtlCol="0">
            <a:spAutoFit/>
          </a:bodyPr>
          <a:lstStyle/>
          <a:p>
            <a:pPr>
              <a:lnSpc>
                <a:spcPct val="150000"/>
              </a:lnSpc>
            </a:pPr>
            <a:r>
              <a:rPr lang="en-US" b="1" dirty="0">
                <a:latin typeface="Arial" panose="020B0604020202020204" pitchFamily="34" charset="0"/>
                <a:ea typeface="Fira Sans" panose="020B0503050000020004" pitchFamily="34" charset="0"/>
                <a:cs typeface="Arial" panose="020B0604020202020204" pitchFamily="34" charset="0"/>
              </a:rPr>
              <a:t>AP 7120 &amp; AP 7210</a:t>
            </a: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Subject Matter Experts (2-3 SME’s):I</a:t>
            </a:r>
            <a:r>
              <a:rPr lang="en-US" sz="1600" kern="100" dirty="0">
                <a:effectLst/>
                <a:highlight>
                  <a:srgbClr val="FFFFFF"/>
                </a:highlight>
                <a:latin typeface="Arial" panose="020B0604020202020204" pitchFamily="34" charset="0"/>
                <a:ea typeface="Aptos" panose="020B0004020202020204" pitchFamily="34" charset="0"/>
                <a:cs typeface="Arial" panose="020B0604020202020204" pitchFamily="34" charset="0"/>
              </a:rPr>
              <a:t>ndividuals who possess deep knowledge, expertise, and experience in a specific subject or field. </a:t>
            </a:r>
            <a:r>
              <a:rPr lang="en-US" sz="1600" i="1" dirty="0">
                <a:effectLst/>
                <a:latin typeface="Arial" panose="020B0604020202020204" pitchFamily="34" charset="0"/>
                <a:ea typeface="Calibri" panose="020F0502020204030204" pitchFamily="34" charset="0"/>
                <a:cs typeface="Arial" panose="020B0604020202020204" pitchFamily="34" charset="0"/>
              </a:rPr>
              <a:t>Determined by Hiring Manager.</a:t>
            </a:r>
            <a:endParaRPr lang="en-US" sz="1600" i="1" dirty="0">
              <a:latin typeface="Arial" panose="020B0604020202020204" pitchFamily="34" charset="0"/>
              <a:ea typeface="Calibri" panose="020F0502020204030204" pitchFamily="34" charset="0"/>
              <a:cs typeface="Arial" panose="020B0604020202020204" pitchFamily="34" charset="0"/>
            </a:endParaRPr>
          </a:p>
          <a:p>
            <a:pPr marL="800100" lvl="1" indent="-342900">
              <a:buClr>
                <a:schemeClr val="accent4"/>
              </a:buClr>
              <a:buSzPct val="120000"/>
              <a:buFont typeface="+mj-lt"/>
              <a:buAutoNum type="arabicPeriod"/>
            </a:pPr>
            <a:r>
              <a:rPr lang="en-US" sz="1600" b="0" i="0" dirty="0">
                <a:effectLst/>
                <a:highlight>
                  <a:srgbClr val="FFFFFF"/>
                </a:highlight>
                <a:latin typeface="Arial" panose="020B0604020202020204" pitchFamily="34" charset="0"/>
                <a:cs typeface="Arial" panose="020B0604020202020204" pitchFamily="34" charset="0"/>
              </a:rPr>
              <a:t>The President of the Academic Senate, after consultation with faculty in the discipline of the position and with the appropriate Division Dean, will appoint at least 3 faculty to serve on the selection committee.</a:t>
            </a:r>
          </a:p>
          <a:p>
            <a:pPr marL="800100" lvl="1" indent="-342900">
              <a:buClr>
                <a:schemeClr val="accent4"/>
              </a:buClr>
              <a:buSzPct val="120000"/>
              <a:buFont typeface="+mj-lt"/>
              <a:buAutoNum type="arabicPeriod"/>
            </a:pPr>
            <a:r>
              <a:rPr lang="en-US" sz="1600" b="0" i="0" dirty="0">
                <a:effectLst/>
                <a:highlight>
                  <a:srgbClr val="FFFFFF"/>
                </a:highlight>
                <a:latin typeface="Arial" panose="020B0604020202020204" pitchFamily="34" charset="0"/>
                <a:cs typeface="Arial" panose="020B0604020202020204" pitchFamily="34" charset="0"/>
              </a:rPr>
              <a:t>An Equal Opportunity Representative from the District HR-DEIA Committee shall be appointed.</a:t>
            </a:r>
          </a:p>
          <a:p>
            <a:pPr marL="800100" lvl="1" indent="-342900">
              <a:buClr>
                <a:schemeClr val="accent4"/>
              </a:buClr>
              <a:buSzPct val="120000"/>
              <a:buFont typeface="+mj-lt"/>
              <a:buAutoNum type="arabicPeriod"/>
            </a:pPr>
            <a:r>
              <a:rPr lang="en-US" sz="1600" b="0" i="0" dirty="0">
                <a:effectLst/>
                <a:highlight>
                  <a:srgbClr val="FFFFFF"/>
                </a:highlight>
                <a:latin typeface="Arial" panose="020B0604020202020204" pitchFamily="34" charset="0"/>
                <a:cs typeface="Arial" panose="020B0604020202020204" pitchFamily="34" charset="0"/>
              </a:rPr>
              <a:t>The Committee should also include representation from those employees or employee groups who are served by or otherwise interact with the position. If a classified employee is selected to serve on the committee, the President of CSEA will provide the names of individuals nominated to serve as the representative from the unit. The hiring supervisor will select appropriate committee member(s) from those nominees.</a:t>
            </a:r>
          </a:p>
          <a:p>
            <a:pPr marL="800100" lvl="1" indent="-342900">
              <a:buClr>
                <a:schemeClr val="accent4"/>
              </a:buClr>
              <a:buSzPct val="120000"/>
              <a:buFont typeface="+mj-lt"/>
              <a:buAutoNum type="arabicPeriod"/>
            </a:pPr>
            <a:r>
              <a:rPr lang="en-US" sz="1600" b="0" i="0" dirty="0">
                <a:effectLst/>
                <a:highlight>
                  <a:srgbClr val="FFFFFF"/>
                </a:highlight>
                <a:latin typeface="Arial" panose="020B0604020202020204" pitchFamily="34" charset="0"/>
                <a:cs typeface="Arial" panose="020B0604020202020204" pitchFamily="34" charset="0"/>
              </a:rPr>
              <a:t>The Screening Committee should normally have no fewer than five (5) and no more than nine (9) members.</a:t>
            </a:r>
          </a:p>
          <a:p>
            <a:pPr marL="800100" lvl="1" indent="-342900">
              <a:buClr>
                <a:schemeClr val="accent4"/>
              </a:buClr>
              <a:buSzPct val="120000"/>
              <a:buFont typeface="+mj-lt"/>
              <a:buAutoNum type="arabicPeriod"/>
            </a:pPr>
            <a:r>
              <a:rPr lang="en-US" sz="1600" b="0" i="0" dirty="0">
                <a:effectLst/>
                <a:highlight>
                  <a:srgbClr val="FFFFFF"/>
                </a:highlight>
                <a:latin typeface="Arial" panose="020B0604020202020204" pitchFamily="34" charset="0"/>
                <a:cs typeface="Arial" panose="020B0604020202020204" pitchFamily="34" charset="0"/>
              </a:rPr>
              <a:t>A majority of the membership of the selection committee shall be faculty.</a:t>
            </a:r>
          </a:p>
          <a:p>
            <a:pPr marL="800100" lvl="1" indent="-342900">
              <a:buClr>
                <a:schemeClr val="accent4"/>
              </a:buClr>
              <a:buSzPct val="120000"/>
              <a:buFont typeface="+mj-lt"/>
              <a:buAutoNum type="arabicPeriod"/>
            </a:pPr>
            <a:r>
              <a:rPr lang="en-US" sz="1600" b="0" i="0" dirty="0">
                <a:effectLst/>
                <a:highlight>
                  <a:srgbClr val="FFFFFF"/>
                </a:highlight>
                <a:latin typeface="Arial" panose="020B0604020202020204" pitchFamily="34" charset="0"/>
                <a:cs typeface="Arial" panose="020B0604020202020204" pitchFamily="34" charset="0"/>
              </a:rPr>
              <a:t>Every screening committee will include the Division/Department Dean or appropriate administrator or their designee.</a:t>
            </a:r>
          </a:p>
          <a:p>
            <a:pPr marL="800100" lvl="1" indent="-342900">
              <a:buClr>
                <a:schemeClr val="accent4"/>
              </a:buClr>
              <a:buSzPct val="120000"/>
              <a:buFont typeface="+mj-lt"/>
              <a:buAutoNum type="arabicPeriod"/>
            </a:pPr>
            <a:endParaRPr lang="en-US" sz="1400" i="1" dirty="0">
              <a:effectLst/>
              <a:latin typeface="Arial" panose="020B0604020202020204" pitchFamily="34" charset="0"/>
              <a:ea typeface="Calibri" panose="020F0502020204030204" pitchFamily="34" charset="0"/>
              <a:cs typeface="Arial" panose="020B0604020202020204" pitchFamily="34" charset="0"/>
            </a:endParaRPr>
          </a:p>
          <a:p>
            <a:pPr marL="800100" lvl="1" indent="-342900">
              <a:buClr>
                <a:schemeClr val="accent4"/>
              </a:buClr>
              <a:buSzPct val="120000"/>
              <a:buFont typeface="+mj-lt"/>
              <a:buAutoNum type="arabicPeriod"/>
            </a:pPr>
            <a:endParaRPr lang="en-US" sz="1400" i="1" kern="100" dirty="0">
              <a:effectLst/>
              <a:latin typeface="Arial" panose="020B0604020202020204" pitchFamily="34" charset="0"/>
              <a:ea typeface="Aptos" panose="020B0004020202020204" pitchFamily="34" charset="0"/>
              <a:cs typeface="Arial" panose="020B0604020202020204" pitchFamily="34" charset="0"/>
            </a:endParaRPr>
          </a:p>
          <a:p>
            <a:pPr marL="800100" lvl="1" indent="-342900">
              <a:buClr>
                <a:schemeClr val="accent4"/>
              </a:buClr>
              <a:buSzPct val="120000"/>
              <a:buFont typeface="+mj-lt"/>
              <a:buAutoNum type="arabicPeriod"/>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lvl="1">
              <a:buClr>
                <a:schemeClr val="accent4"/>
              </a:buClr>
              <a:buSzPct val="120000"/>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endParaRPr lang="en-US" sz="1400" dirty="0">
              <a:latin typeface="Arial" panose="020B0604020202020204" pitchFamily="34" charset="0"/>
              <a:ea typeface="Fira Sans Book" panose="020B0503050000020004" pitchFamily="34" charset="0"/>
              <a:cs typeface="Arial" panose="020B0604020202020204" pitchFamily="34" charset="0"/>
            </a:endParaRPr>
          </a:p>
        </p:txBody>
      </p:sp>
    </p:spTree>
    <p:extLst>
      <p:ext uri="{BB962C8B-B14F-4D97-AF65-F5344CB8AC3E}">
        <p14:creationId xmlns:p14="http://schemas.microsoft.com/office/powerpoint/2010/main" val="2254616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Interview:</a:t>
            </a:r>
          </a:p>
        </p:txBody>
      </p:sp>
      <p:sp>
        <p:nvSpPr>
          <p:cNvPr id="5" name="TextBox 4">
            <a:extLst>
              <a:ext uri="{FF2B5EF4-FFF2-40B4-BE49-F238E27FC236}">
                <a16:creationId xmlns:a16="http://schemas.microsoft.com/office/drawing/2014/main" id="{6FCD2B13-BF5A-3449-AFE2-36A3FF46FCA4}"/>
              </a:ext>
            </a:extLst>
          </p:cNvPr>
          <p:cNvSpPr txBox="1"/>
          <p:nvPr/>
        </p:nvSpPr>
        <p:spPr>
          <a:xfrm>
            <a:off x="609600" y="1667872"/>
            <a:ext cx="10972800" cy="2108269"/>
          </a:xfrm>
          <a:prstGeom prst="rect">
            <a:avLst/>
          </a:prstGeom>
          <a:noFill/>
        </p:spPr>
        <p:txBody>
          <a:bodyPr wrap="square" lIns="0" tIns="0" rIns="0" bIns="0" rtlCol="0">
            <a:spAutoFit/>
          </a:bodyPr>
          <a:lstStyle/>
          <a:p>
            <a:pPr>
              <a:lnSpc>
                <a:spcPct val="150000"/>
              </a:lnSpc>
            </a:pPr>
            <a:r>
              <a:rPr lang="en-US" b="1" dirty="0">
                <a:latin typeface="Arial" panose="020B0604020202020204" pitchFamily="34" charset="0"/>
                <a:ea typeface="Fira Sans" panose="020B0503050000020004" pitchFamily="34" charset="0"/>
                <a:cs typeface="Arial" panose="020B0604020202020204" pitchFamily="34" charset="0"/>
              </a:rPr>
              <a:t>Questions, Teaching Demonstrations, Presentations or Writing Exercise:</a:t>
            </a: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Interview Questions will be created by SME(s) and Hiring Manager. Questions are reviewed and approved by the District Director, Diversity, EEO, Employee Wellness and Compliance.</a:t>
            </a:r>
          </a:p>
          <a:p>
            <a:pPr marL="800100" lvl="1" indent="-342900">
              <a:buClr>
                <a:schemeClr val="accent4"/>
              </a:buClr>
              <a:buSzPct val="120000"/>
              <a:buFont typeface="+mj-lt"/>
              <a:buAutoNum type="arabicPeriod"/>
            </a:pPr>
            <a:r>
              <a:rPr lang="en-US" sz="1600" dirty="0">
                <a:latin typeface="Arial" panose="020B0604020202020204" pitchFamily="34" charset="0"/>
                <a:ea typeface="Fira Sans" panose="020B0503050000020004" pitchFamily="34" charset="0"/>
                <a:cs typeface="Arial" panose="020B0604020202020204" pitchFamily="34" charset="0"/>
              </a:rPr>
              <a:t>Teaching Demonstrations, Presentations and/or Writing Exercise will be created by SME and hiring manager.</a:t>
            </a: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endParaRPr lang="en-US" sz="1400" dirty="0">
              <a:latin typeface="Arial" panose="020B0604020202020204" pitchFamily="34" charset="0"/>
              <a:ea typeface="Fira Sans Book" panose="020B0503050000020004" pitchFamily="34" charset="0"/>
              <a:cs typeface="Arial" panose="020B0604020202020204" pitchFamily="34" charset="0"/>
            </a:endParaRPr>
          </a:p>
        </p:txBody>
      </p:sp>
      <p:sp>
        <p:nvSpPr>
          <p:cNvPr id="2" name="TextBox 1">
            <a:extLst>
              <a:ext uri="{FF2B5EF4-FFF2-40B4-BE49-F238E27FC236}">
                <a16:creationId xmlns:a16="http://schemas.microsoft.com/office/drawing/2014/main" id="{E901C52E-5930-C126-518D-53220B721450}"/>
              </a:ext>
            </a:extLst>
          </p:cNvPr>
          <p:cNvSpPr txBox="1"/>
          <p:nvPr/>
        </p:nvSpPr>
        <p:spPr>
          <a:xfrm>
            <a:off x="609600" y="3715747"/>
            <a:ext cx="10972800" cy="3093154"/>
          </a:xfrm>
          <a:prstGeom prst="rect">
            <a:avLst/>
          </a:prstGeom>
          <a:noFill/>
        </p:spPr>
        <p:txBody>
          <a:bodyPr wrap="square" lIns="0" tIns="0" rIns="0" bIns="0" rtlCol="0">
            <a:spAutoFit/>
          </a:bodyPr>
          <a:lstStyle/>
          <a:p>
            <a:pPr>
              <a:lnSpc>
                <a:spcPct val="150000"/>
              </a:lnSpc>
            </a:pPr>
            <a:r>
              <a:rPr lang="en-US" b="1" dirty="0">
                <a:latin typeface="Arial" panose="020B0604020202020204" pitchFamily="34" charset="0"/>
                <a:ea typeface="Fira Sans" panose="020B0503050000020004" pitchFamily="34" charset="0"/>
                <a:cs typeface="Arial" panose="020B0604020202020204" pitchFamily="34" charset="0"/>
              </a:rPr>
              <a:t> Interview Day:</a:t>
            </a: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Meet at the scheduled meeting time. </a:t>
            </a:r>
          </a:p>
          <a:p>
            <a:pPr marL="800100" lvl="1" indent="-342900">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Interview candidate and fill out rubric based solely on interview, job-related criteria, and teaching presentation. </a:t>
            </a:r>
            <a:r>
              <a:rPr lang="en-US" sz="1400" i="1" dirty="0">
                <a:latin typeface="Arial" panose="020B0604020202020204" pitchFamily="34" charset="0"/>
                <a:ea typeface="Fira Sans Book" panose="020B0503050000020004" pitchFamily="34" charset="0"/>
                <a:cs typeface="Arial" panose="020B0604020202020204" pitchFamily="34" charset="0"/>
              </a:rPr>
              <a:t>No application material will be shared with committee.</a:t>
            </a:r>
          </a:p>
          <a:p>
            <a:pPr marL="800100" lvl="1" indent="-342900">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Group discussion after all interviews take place: opportunity to provide feedback for second level interviews. </a:t>
            </a:r>
            <a:r>
              <a:rPr lang="en-US" sz="1400" i="1" dirty="0">
                <a:latin typeface="Arial" panose="020B0604020202020204" pitchFamily="34" charset="0"/>
                <a:ea typeface="Fira Sans Book" panose="020B0503050000020004" pitchFamily="34" charset="0"/>
                <a:cs typeface="Arial" panose="020B0604020202020204" pitchFamily="34" charset="0"/>
              </a:rPr>
              <a:t>No deliberations.</a:t>
            </a:r>
            <a:endParaRPr lang="en-US" sz="1600" i="1"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a:pPr>
            <a:r>
              <a:rPr lang="en-US" sz="1600" dirty="0">
                <a:latin typeface="Arial" panose="020B0604020202020204" pitchFamily="34" charset="0"/>
                <a:ea typeface="Fira Sans Book" panose="020B0503050000020004" pitchFamily="34" charset="0"/>
                <a:cs typeface="Arial" panose="020B0604020202020204" pitchFamily="34" charset="0"/>
              </a:rPr>
              <a:t>Applicants will move forward to second level interviews based on determined cut score.</a:t>
            </a:r>
          </a:p>
          <a:p>
            <a:pPr lvl="1">
              <a:buClr>
                <a:schemeClr val="accent4"/>
              </a:buClr>
              <a:buSzPct val="120000"/>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pPr marL="800100" lvl="1" indent="-342900">
              <a:buClr>
                <a:schemeClr val="accent4"/>
              </a:buClr>
              <a:buSzPct val="120000"/>
              <a:buFont typeface="+mj-lt"/>
              <a:buAutoNum type="arabicPeriod" startAt="8"/>
            </a:pPr>
            <a:endParaRPr lang="en-US" sz="1600" dirty="0">
              <a:latin typeface="Arial" panose="020B0604020202020204" pitchFamily="34" charset="0"/>
              <a:ea typeface="Fira Sans Book" panose="020B0503050000020004" pitchFamily="34" charset="0"/>
              <a:cs typeface="Arial" panose="020B0604020202020204" pitchFamily="34" charset="0"/>
            </a:endParaRPr>
          </a:p>
          <a:p>
            <a:endParaRPr lang="en-US" sz="1400" dirty="0">
              <a:latin typeface="Arial" panose="020B0604020202020204" pitchFamily="34" charset="0"/>
              <a:ea typeface="Fira Sans Book" panose="020B0503050000020004" pitchFamily="34" charset="0"/>
              <a:cs typeface="Arial" panose="020B0604020202020204" pitchFamily="34" charset="0"/>
            </a:endParaRPr>
          </a:p>
        </p:txBody>
      </p:sp>
    </p:spTree>
    <p:extLst>
      <p:ext uri="{BB962C8B-B14F-4D97-AF65-F5344CB8AC3E}">
        <p14:creationId xmlns:p14="http://schemas.microsoft.com/office/powerpoint/2010/main" val="114155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Sample of Rubric:</a:t>
            </a:r>
          </a:p>
        </p:txBody>
      </p:sp>
      <p:pic>
        <p:nvPicPr>
          <p:cNvPr id="4" name="Picture 3">
            <a:extLst>
              <a:ext uri="{FF2B5EF4-FFF2-40B4-BE49-F238E27FC236}">
                <a16:creationId xmlns:a16="http://schemas.microsoft.com/office/drawing/2014/main" id="{00AD2FBC-6130-2092-944F-259F047ACE41}"/>
              </a:ext>
            </a:extLst>
          </p:cNvPr>
          <p:cNvPicPr>
            <a:picLocks noChangeAspect="1"/>
          </p:cNvPicPr>
          <p:nvPr/>
        </p:nvPicPr>
        <p:blipFill>
          <a:blip r:embed="rId2"/>
          <a:stretch>
            <a:fillRect/>
          </a:stretch>
        </p:blipFill>
        <p:spPr>
          <a:xfrm>
            <a:off x="4319587" y="528637"/>
            <a:ext cx="5381625" cy="5495925"/>
          </a:xfrm>
          <a:prstGeom prst="rect">
            <a:avLst/>
          </a:prstGeom>
        </p:spPr>
      </p:pic>
    </p:spTree>
    <p:extLst>
      <p:ext uri="{BB962C8B-B14F-4D97-AF65-F5344CB8AC3E}">
        <p14:creationId xmlns:p14="http://schemas.microsoft.com/office/powerpoint/2010/main" val="159793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087291"/>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38200" y="2041711"/>
            <a:ext cx="10060172" cy="1298260"/>
          </a:xfrm>
        </p:spPr>
        <p:txBody>
          <a:bodyPr anchor="t">
            <a:normAutofit/>
          </a:bodyPr>
          <a:lstStyle/>
          <a:p>
            <a:r>
              <a:rPr lang="en-US" sz="6600" b="1" dirty="0">
                <a:solidFill>
                  <a:schemeClr val="bg1"/>
                </a:solidFill>
                <a:latin typeface="Arial" panose="020B0604020202020204" pitchFamily="34" charset="0"/>
                <a:cs typeface="Arial" panose="020B0604020202020204" pitchFamily="34" charset="0"/>
              </a:rPr>
              <a:t>Questions?</a:t>
            </a:r>
            <a:br>
              <a:rPr lang="en-US" sz="8000" b="1" dirty="0">
                <a:latin typeface="Arial" panose="020B0604020202020204" pitchFamily="34" charset="0"/>
                <a:cs typeface="Arial" panose="020B0604020202020204" pitchFamily="34" charset="0"/>
              </a:rPr>
            </a:br>
            <a:endParaRPr lang="en-US" sz="2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88167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32234E58667834399D7F917B65906C9" ma:contentTypeVersion="13" ma:contentTypeDescription="Create a new document." ma:contentTypeScope="" ma:versionID="84c8a6c3c2a4447dbc3d78ae2295d81e">
  <xsd:schema xmlns:xsd="http://www.w3.org/2001/XMLSchema" xmlns:xs="http://www.w3.org/2001/XMLSchema" xmlns:p="http://schemas.microsoft.com/office/2006/metadata/properties" xmlns:ns3="66e11d82-699d-49f7-b541-d9feebee72dd" xmlns:ns4="9fe321b1-abb4-4c2f-a169-96a6619756f4" targetNamespace="http://schemas.microsoft.com/office/2006/metadata/properties" ma:root="true" ma:fieldsID="32e72c709819499550e54382e2d438ce" ns3:_="" ns4:_="">
    <xsd:import namespace="66e11d82-699d-49f7-b541-d9feebee72dd"/>
    <xsd:import namespace="9fe321b1-abb4-4c2f-a169-96a6619756f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e11d82-699d-49f7-b541-d9feebee72d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e321b1-abb4-4c2f-a169-96a6619756f4"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8D9F5A3-1BE1-4C84-B80E-CE0274FE1696}">
  <ds:schemaRefs>
    <ds:schemaRef ds:uri="http://schemas.microsoft.com/office/2006/documentManagement/types"/>
    <ds:schemaRef ds:uri="http://www.w3.org/XML/1998/namespace"/>
    <ds:schemaRef ds:uri="http://purl.org/dc/terms/"/>
    <ds:schemaRef ds:uri="http://schemas.microsoft.com/office/infopath/2007/PartnerControls"/>
    <ds:schemaRef ds:uri="http://schemas.microsoft.com/office/2006/metadata/properties"/>
    <ds:schemaRef ds:uri="9fe321b1-abb4-4c2f-a169-96a6619756f4"/>
    <ds:schemaRef ds:uri="http://purl.org/dc/elements/1.1/"/>
    <ds:schemaRef ds:uri="http://purl.org/dc/dcmitype/"/>
    <ds:schemaRef ds:uri="http://schemas.openxmlformats.org/package/2006/metadata/core-properties"/>
    <ds:schemaRef ds:uri="66e11d82-699d-49f7-b541-d9feebee72dd"/>
  </ds:schemaRefs>
</ds:datastoreItem>
</file>

<file path=customXml/itemProps2.xml><?xml version="1.0" encoding="utf-8"?>
<ds:datastoreItem xmlns:ds="http://schemas.openxmlformats.org/officeDocument/2006/customXml" ds:itemID="{4534D36B-99CA-4E16-8802-13881EEC88B1}">
  <ds:schemaRefs>
    <ds:schemaRef ds:uri="http://schemas.microsoft.com/sharepoint/v3/contenttype/forms"/>
  </ds:schemaRefs>
</ds:datastoreItem>
</file>

<file path=customXml/itemProps3.xml><?xml version="1.0" encoding="utf-8"?>
<ds:datastoreItem xmlns:ds="http://schemas.openxmlformats.org/officeDocument/2006/customXml" ds:itemID="{E980D392-6351-4D34-A533-79C90FC846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e11d82-699d-49f7-b541-d9feebee72dd"/>
    <ds:schemaRef ds:uri="9fe321b1-abb4-4c2f-a169-96a6619756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1824</TotalTime>
  <Words>1159</Words>
  <Application>Microsoft Office PowerPoint</Application>
  <PresentationFormat>Widescreen</PresentationFormat>
  <Paragraphs>86</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Aptos</vt:lpstr>
      <vt:lpstr>Arial</vt:lpstr>
      <vt:lpstr>Calibri</vt:lpstr>
      <vt:lpstr>Office Theme</vt:lpstr>
      <vt:lpstr> Hiring &amp; Recruitment Process</vt:lpstr>
      <vt:lpstr>Title 5 Requirements/Changes: </vt:lpstr>
      <vt:lpstr>Goals &amp; Intent:</vt:lpstr>
      <vt:lpstr>Recruitment Process:</vt:lpstr>
      <vt:lpstr>Recruitment Process cont.:</vt:lpstr>
      <vt:lpstr> Committee Makeup: </vt:lpstr>
      <vt:lpstr>Interview:</vt:lpstr>
      <vt:lpstr>Sample of Rubric:</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Back</dc:title>
  <dc:creator>Torres, Jose Felipe</dc:creator>
  <cp:lastModifiedBy>Holloway, Stacy L.</cp:lastModifiedBy>
  <cp:revision>80</cp:revision>
  <dcterms:created xsi:type="dcterms:W3CDTF">2020-08-04T18:05:47Z</dcterms:created>
  <dcterms:modified xsi:type="dcterms:W3CDTF">2024-08-07T23:18:44Z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0x010100932234E58667834399D7F917B65906C9</vt:lpwstr>
  </property>
</Properties>
</file>