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2"/>
  </p:notesMasterIdLst>
  <p:sldIdLst>
    <p:sldId id="256" r:id="rId2"/>
    <p:sldId id="274" r:id="rId3"/>
    <p:sldId id="301" r:id="rId4"/>
    <p:sldId id="271" r:id="rId5"/>
    <p:sldId id="316" r:id="rId6"/>
    <p:sldId id="314" r:id="rId7"/>
    <p:sldId id="317" r:id="rId8"/>
    <p:sldId id="318" r:id="rId9"/>
    <p:sldId id="319" r:id="rId10"/>
    <p:sldId id="32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736D"/>
    <a:srgbClr val="2534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E297A-13DF-4623-8DBA-B2433336533A}" v="4" dt="2024-05-13T08:35:20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ham, Danielle K." userId="e2caad6b-217c-4bfe-aa1a-54828f99c4ff" providerId="ADAL" clId="{787E297A-13DF-4623-8DBA-B2433336533A}"/>
    <pc:docChg chg="undo redo custSel delSld modSld">
      <pc:chgData name="Graham, Danielle K." userId="e2caad6b-217c-4bfe-aa1a-54828f99c4ff" providerId="ADAL" clId="{787E297A-13DF-4623-8DBA-B2433336533A}" dt="2024-05-13T08:46:29.150" v="712" actId="14100"/>
      <pc:docMkLst>
        <pc:docMk/>
      </pc:docMkLst>
      <pc:sldChg chg="modSp mod">
        <pc:chgData name="Graham, Danielle K." userId="e2caad6b-217c-4bfe-aa1a-54828f99c4ff" providerId="ADAL" clId="{787E297A-13DF-4623-8DBA-B2433336533A}" dt="2024-05-13T06:13:30.115" v="29" actId="20577"/>
        <pc:sldMkLst>
          <pc:docMk/>
          <pc:sldMk cId="1588453940" sldId="256"/>
        </pc:sldMkLst>
        <pc:spChg chg="mod">
          <ac:chgData name="Graham, Danielle K." userId="e2caad6b-217c-4bfe-aa1a-54828f99c4ff" providerId="ADAL" clId="{787E297A-13DF-4623-8DBA-B2433336533A}" dt="2024-05-13T06:13:30.115" v="29" actId="20577"/>
          <ac:spMkLst>
            <pc:docMk/>
            <pc:sldMk cId="1588453940" sldId="256"/>
            <ac:spMk id="3" creationId="{99DF43A5-F8E3-DCA8-CDD9-763BB8394697}"/>
          </ac:spMkLst>
        </pc:spChg>
      </pc:sldChg>
      <pc:sldChg chg="addSp delSp modSp del mod">
        <pc:chgData name="Graham, Danielle K." userId="e2caad6b-217c-4bfe-aa1a-54828f99c4ff" providerId="ADAL" clId="{787E297A-13DF-4623-8DBA-B2433336533A}" dt="2024-05-13T08:35:53.195" v="163" actId="47"/>
        <pc:sldMkLst>
          <pc:docMk/>
          <pc:sldMk cId="3611097687" sldId="313"/>
        </pc:sldMkLst>
        <pc:spChg chg="del mod">
          <ac:chgData name="Graham, Danielle K." userId="e2caad6b-217c-4bfe-aa1a-54828f99c4ff" providerId="ADAL" clId="{787E297A-13DF-4623-8DBA-B2433336533A}" dt="2024-05-13T08:30:53.029" v="48" actId="478"/>
          <ac:spMkLst>
            <pc:docMk/>
            <pc:sldMk cId="3611097687" sldId="313"/>
            <ac:spMk id="2" creationId="{08F17E8B-83C8-267B-504A-5DEADC7932A4}"/>
          </ac:spMkLst>
        </pc:spChg>
        <pc:spChg chg="add del mod">
          <ac:chgData name="Graham, Danielle K." userId="e2caad6b-217c-4bfe-aa1a-54828f99c4ff" providerId="ADAL" clId="{787E297A-13DF-4623-8DBA-B2433336533A}" dt="2024-05-13T08:30:57.924" v="49" actId="478"/>
          <ac:spMkLst>
            <pc:docMk/>
            <pc:sldMk cId="3611097687" sldId="313"/>
            <ac:spMk id="7" creationId="{032123FF-B070-31BB-9314-BEB88CFD4309}"/>
          </ac:spMkLst>
        </pc:spChg>
        <pc:spChg chg="mod">
          <ac:chgData name="Graham, Danielle K." userId="e2caad6b-217c-4bfe-aa1a-54828f99c4ff" providerId="ADAL" clId="{787E297A-13DF-4623-8DBA-B2433336533A}" dt="2024-05-13T08:31:35.815" v="81" actId="1076"/>
          <ac:spMkLst>
            <pc:docMk/>
            <pc:sldMk cId="3611097687" sldId="313"/>
            <ac:spMk id="8" creationId="{348FB631-0648-AFA4-4287-773C9512CE9D}"/>
          </ac:spMkLst>
        </pc:spChg>
        <pc:picChg chg="add mod">
          <ac:chgData name="Graham, Danielle K." userId="e2caad6b-217c-4bfe-aa1a-54828f99c4ff" providerId="ADAL" clId="{787E297A-13DF-4623-8DBA-B2433336533A}" dt="2024-05-13T08:31:28.166" v="80" actId="1076"/>
          <ac:picMkLst>
            <pc:docMk/>
            <pc:sldMk cId="3611097687" sldId="313"/>
            <ac:picMk id="4" creationId="{1E3B2BA9-DA2E-40CF-56A1-774768B9DB6C}"/>
          </ac:picMkLst>
        </pc:picChg>
        <pc:picChg chg="mod">
          <ac:chgData name="Graham, Danielle K." userId="e2caad6b-217c-4bfe-aa1a-54828f99c4ff" providerId="ADAL" clId="{787E297A-13DF-4623-8DBA-B2433336533A}" dt="2024-05-13T08:31:25.102" v="79" actId="1037"/>
          <ac:picMkLst>
            <pc:docMk/>
            <pc:sldMk cId="3611097687" sldId="313"/>
            <ac:picMk id="5" creationId="{448261CA-C589-9297-7553-39B1C83D2F24}"/>
          </ac:picMkLst>
        </pc:picChg>
        <pc:picChg chg="mod">
          <ac:chgData name="Graham, Danielle K." userId="e2caad6b-217c-4bfe-aa1a-54828f99c4ff" providerId="ADAL" clId="{787E297A-13DF-4623-8DBA-B2433336533A}" dt="2024-05-13T08:31:25.102" v="79" actId="1037"/>
          <ac:picMkLst>
            <pc:docMk/>
            <pc:sldMk cId="3611097687" sldId="313"/>
            <ac:picMk id="14" creationId="{0157B76D-96A1-C837-7FF0-5146FDBDD1A2}"/>
          </ac:picMkLst>
        </pc:picChg>
      </pc:sldChg>
      <pc:sldChg chg="addSp modSp mod">
        <pc:chgData name="Graham, Danielle K." userId="e2caad6b-217c-4bfe-aa1a-54828f99c4ff" providerId="ADAL" clId="{787E297A-13DF-4623-8DBA-B2433336533A}" dt="2024-05-13T08:35:37.437" v="162" actId="1076"/>
        <pc:sldMkLst>
          <pc:docMk/>
          <pc:sldMk cId="2524855736" sldId="314"/>
        </pc:sldMkLst>
        <pc:picChg chg="mod">
          <ac:chgData name="Graham, Danielle K." userId="e2caad6b-217c-4bfe-aa1a-54828f99c4ff" providerId="ADAL" clId="{787E297A-13DF-4623-8DBA-B2433336533A}" dt="2024-05-13T08:34:51.606" v="154" actId="1038"/>
          <ac:picMkLst>
            <pc:docMk/>
            <pc:sldMk cId="2524855736" sldId="314"/>
            <ac:picMk id="4" creationId="{34AC225C-D769-1072-25B5-4AD06C8F1CB8}"/>
          </ac:picMkLst>
        </pc:picChg>
        <pc:picChg chg="mod modCrop">
          <ac:chgData name="Graham, Danielle K." userId="e2caad6b-217c-4bfe-aa1a-54828f99c4ff" providerId="ADAL" clId="{787E297A-13DF-4623-8DBA-B2433336533A}" dt="2024-05-13T08:35:11.826" v="157" actId="1076"/>
          <ac:picMkLst>
            <pc:docMk/>
            <pc:sldMk cId="2524855736" sldId="314"/>
            <ac:picMk id="5" creationId="{059DCEEF-9CEA-176C-890C-181DB564A739}"/>
          </ac:picMkLst>
        </pc:picChg>
        <pc:picChg chg="add mod">
          <ac:chgData name="Graham, Danielle K." userId="e2caad6b-217c-4bfe-aa1a-54828f99c4ff" providerId="ADAL" clId="{787E297A-13DF-4623-8DBA-B2433336533A}" dt="2024-05-13T08:34:11.801" v="131" actId="1037"/>
          <ac:picMkLst>
            <pc:docMk/>
            <pc:sldMk cId="2524855736" sldId="314"/>
            <ac:picMk id="6" creationId="{EA4C62B0-93DC-EA34-3FCC-EBFE204B10AB}"/>
          </ac:picMkLst>
        </pc:picChg>
        <pc:picChg chg="add mod">
          <ac:chgData name="Graham, Danielle K." userId="e2caad6b-217c-4bfe-aa1a-54828f99c4ff" providerId="ADAL" clId="{787E297A-13DF-4623-8DBA-B2433336533A}" dt="2024-05-13T08:34:00.606" v="109" actId="14100"/>
          <ac:picMkLst>
            <pc:docMk/>
            <pc:sldMk cId="2524855736" sldId="314"/>
            <ac:picMk id="7" creationId="{252E46B5-F677-6FC4-3D7E-F1815D9B7B93}"/>
          </ac:picMkLst>
        </pc:picChg>
        <pc:picChg chg="add mod modCrop">
          <ac:chgData name="Graham, Danielle K." userId="e2caad6b-217c-4bfe-aa1a-54828f99c4ff" providerId="ADAL" clId="{787E297A-13DF-4623-8DBA-B2433336533A}" dt="2024-05-13T08:35:08.345" v="156" actId="1076"/>
          <ac:picMkLst>
            <pc:docMk/>
            <pc:sldMk cId="2524855736" sldId="314"/>
            <ac:picMk id="8" creationId="{CA95D007-51EF-5732-5830-1CED7B94EC56}"/>
          </ac:picMkLst>
        </pc:picChg>
        <pc:picChg chg="add mod">
          <ac:chgData name="Graham, Danielle K." userId="e2caad6b-217c-4bfe-aa1a-54828f99c4ff" providerId="ADAL" clId="{787E297A-13DF-4623-8DBA-B2433336533A}" dt="2024-05-13T08:35:37.437" v="162" actId="1076"/>
          <ac:picMkLst>
            <pc:docMk/>
            <pc:sldMk cId="2524855736" sldId="314"/>
            <ac:picMk id="9" creationId="{9DCDFB81-050C-0CA2-759A-8391DD4B45CC}"/>
          </ac:picMkLst>
        </pc:picChg>
      </pc:sldChg>
      <pc:sldChg chg="del">
        <pc:chgData name="Graham, Danielle K." userId="e2caad6b-217c-4bfe-aa1a-54828f99c4ff" providerId="ADAL" clId="{787E297A-13DF-4623-8DBA-B2433336533A}" dt="2024-05-13T08:35:57.764" v="164" actId="47"/>
        <pc:sldMkLst>
          <pc:docMk/>
          <pc:sldMk cId="3328449226" sldId="315"/>
        </pc:sldMkLst>
      </pc:sldChg>
      <pc:sldChg chg="modSp mod">
        <pc:chgData name="Graham, Danielle K." userId="e2caad6b-217c-4bfe-aa1a-54828f99c4ff" providerId="ADAL" clId="{787E297A-13DF-4623-8DBA-B2433336533A}" dt="2024-05-13T08:46:29.150" v="712" actId="14100"/>
        <pc:sldMkLst>
          <pc:docMk/>
          <pc:sldMk cId="68082773" sldId="316"/>
        </pc:sldMkLst>
        <pc:spChg chg="mod">
          <ac:chgData name="Graham, Danielle K." userId="e2caad6b-217c-4bfe-aa1a-54828f99c4ff" providerId="ADAL" clId="{787E297A-13DF-4623-8DBA-B2433336533A}" dt="2024-05-13T08:46:29.150" v="712" actId="14100"/>
          <ac:spMkLst>
            <pc:docMk/>
            <pc:sldMk cId="68082773" sldId="316"/>
            <ac:spMk id="3" creationId="{350730E4-24BB-FA38-F7FF-81110D215A22}"/>
          </ac:spMkLst>
        </pc:spChg>
        <pc:spChg chg="mod">
          <ac:chgData name="Graham, Danielle K." userId="e2caad6b-217c-4bfe-aa1a-54828f99c4ff" providerId="ADAL" clId="{787E297A-13DF-4623-8DBA-B2433336533A}" dt="2024-05-13T08:44:50.698" v="504" actId="20577"/>
          <ac:spMkLst>
            <pc:docMk/>
            <pc:sldMk cId="68082773" sldId="316"/>
            <ac:spMk id="4" creationId="{55D1595B-BD5A-4D24-22D2-A1C72118F372}"/>
          </ac:spMkLst>
        </pc:spChg>
        <pc:spChg chg="mod">
          <ac:chgData name="Graham, Danielle K." userId="e2caad6b-217c-4bfe-aa1a-54828f99c4ff" providerId="ADAL" clId="{787E297A-13DF-4623-8DBA-B2433336533A}" dt="2024-05-13T08:45:11.634" v="522" actId="14100"/>
          <ac:spMkLst>
            <pc:docMk/>
            <pc:sldMk cId="68082773" sldId="316"/>
            <ac:spMk id="14" creationId="{532ECA33-2BC6-243D-7E1F-42DB11A20194}"/>
          </ac:spMkLst>
        </pc:spChg>
      </pc:sldChg>
      <pc:sldChg chg="modSp mod">
        <pc:chgData name="Graham, Danielle K." userId="e2caad6b-217c-4bfe-aa1a-54828f99c4ff" providerId="ADAL" clId="{787E297A-13DF-4623-8DBA-B2433336533A}" dt="2024-05-13T08:39:56.003" v="219" actId="6549"/>
        <pc:sldMkLst>
          <pc:docMk/>
          <pc:sldMk cId="3649900168" sldId="317"/>
        </pc:sldMkLst>
        <pc:spChg chg="mod">
          <ac:chgData name="Graham, Danielle K." userId="e2caad6b-217c-4bfe-aa1a-54828f99c4ff" providerId="ADAL" clId="{787E297A-13DF-4623-8DBA-B2433336533A}" dt="2024-05-13T08:39:56.003" v="219" actId="6549"/>
          <ac:spMkLst>
            <pc:docMk/>
            <pc:sldMk cId="3649900168" sldId="317"/>
            <ac:spMk id="3" creationId="{9697FCF0-5CC6-10D1-3859-D9303E8B46C6}"/>
          </ac:spMkLst>
        </pc:spChg>
      </pc:sldChg>
      <pc:sldChg chg="modSp mod">
        <pc:chgData name="Graham, Danielle K." userId="e2caad6b-217c-4bfe-aa1a-54828f99c4ff" providerId="ADAL" clId="{787E297A-13DF-4623-8DBA-B2433336533A}" dt="2024-05-13T08:41:09.800" v="330" actId="20577"/>
        <pc:sldMkLst>
          <pc:docMk/>
          <pc:sldMk cId="3890658445" sldId="318"/>
        </pc:sldMkLst>
        <pc:spChg chg="mod">
          <ac:chgData name="Graham, Danielle K." userId="e2caad6b-217c-4bfe-aa1a-54828f99c4ff" providerId="ADAL" clId="{787E297A-13DF-4623-8DBA-B2433336533A}" dt="2024-05-13T08:41:09.800" v="330" actId="20577"/>
          <ac:spMkLst>
            <pc:docMk/>
            <pc:sldMk cId="3890658445" sldId="318"/>
            <ac:spMk id="3" creationId="{9697FCF0-5CC6-10D1-3859-D9303E8B46C6}"/>
          </ac:spMkLst>
        </pc:spChg>
      </pc:sldChg>
      <pc:sldChg chg="modSp mod">
        <pc:chgData name="Graham, Danielle K." userId="e2caad6b-217c-4bfe-aa1a-54828f99c4ff" providerId="ADAL" clId="{787E297A-13DF-4623-8DBA-B2433336533A}" dt="2024-05-13T08:42:08.292" v="365" actId="115"/>
        <pc:sldMkLst>
          <pc:docMk/>
          <pc:sldMk cId="2820900900" sldId="319"/>
        </pc:sldMkLst>
        <pc:spChg chg="mod">
          <ac:chgData name="Graham, Danielle K." userId="e2caad6b-217c-4bfe-aa1a-54828f99c4ff" providerId="ADAL" clId="{787E297A-13DF-4623-8DBA-B2433336533A}" dt="2024-05-13T08:41:21.187" v="338" actId="20577"/>
          <ac:spMkLst>
            <pc:docMk/>
            <pc:sldMk cId="2820900900" sldId="319"/>
            <ac:spMk id="2" creationId="{C060DF46-3829-3196-9053-669F679C28D5}"/>
          </ac:spMkLst>
        </pc:spChg>
        <pc:spChg chg="mod">
          <ac:chgData name="Graham, Danielle K." userId="e2caad6b-217c-4bfe-aa1a-54828f99c4ff" providerId="ADAL" clId="{787E297A-13DF-4623-8DBA-B2433336533A}" dt="2024-05-13T08:42:08.292" v="365" actId="115"/>
          <ac:spMkLst>
            <pc:docMk/>
            <pc:sldMk cId="2820900900" sldId="319"/>
            <ac:spMk id="4" creationId="{04697005-9C85-8726-9666-EFE4B77F321F}"/>
          </ac:spMkLst>
        </pc:spChg>
      </pc:sldChg>
      <pc:sldChg chg="modSp mod">
        <pc:chgData name="Graham, Danielle K." userId="e2caad6b-217c-4bfe-aa1a-54828f99c4ff" providerId="ADAL" clId="{787E297A-13DF-4623-8DBA-B2433336533A}" dt="2024-05-13T08:43:52.798" v="499" actId="20577"/>
        <pc:sldMkLst>
          <pc:docMk/>
          <pc:sldMk cId="2535079126" sldId="320"/>
        </pc:sldMkLst>
        <pc:spChg chg="mod">
          <ac:chgData name="Graham, Danielle K." userId="e2caad6b-217c-4bfe-aa1a-54828f99c4ff" providerId="ADAL" clId="{787E297A-13DF-4623-8DBA-B2433336533A}" dt="2024-05-13T08:42:25.770" v="372" actId="20577"/>
          <ac:spMkLst>
            <pc:docMk/>
            <pc:sldMk cId="2535079126" sldId="320"/>
            <ac:spMk id="2" creationId="{C060DF46-3829-3196-9053-669F679C28D5}"/>
          </ac:spMkLst>
        </pc:spChg>
        <pc:spChg chg="mod">
          <ac:chgData name="Graham, Danielle K." userId="e2caad6b-217c-4bfe-aa1a-54828f99c4ff" providerId="ADAL" clId="{787E297A-13DF-4623-8DBA-B2433336533A}" dt="2024-05-13T08:43:52.798" v="499" actId="20577"/>
          <ac:spMkLst>
            <pc:docMk/>
            <pc:sldMk cId="2535079126" sldId="320"/>
            <ac:spMk id="4" creationId="{04697005-9C85-8726-9666-EFE4B77F32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9E6A2-7A6C-436F-B4BC-4C74E4539B84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331B6-89B8-45F8-8CE7-691B51956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7331B6-89B8-45F8-8CE7-691B519567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08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" name="Google Shape;2045;ge8dc876deb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6" name="Google Shape;2046;ge8dc876deb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" name="Google Shape;2045;ge8dc876deb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6" name="Google Shape;2046;ge8dc876deb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115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98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5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8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46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2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7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6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3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0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4C2BB2-1A82-4272-B58C-B21BFDA663A3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4FD7CC-F85E-4130-A077-F3270FDBE2A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46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10C1C-DE42-EE78-80B3-AD6BDE868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312842" cy="3153481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/>
              <a:t>ASPIRE: </a:t>
            </a:r>
            <a:r>
              <a:rPr lang="en-US" sz="6000" dirty="0"/>
              <a:t>All Services and Programs Resources &amp; Engagement Process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DF43A5-F8E3-DCA8-CDD9-763BB8394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0" y="3912433"/>
            <a:ext cx="10592277" cy="245026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/>
              <a:t>Year 1 ASPIRE &amp; Resource Requests Prioritization</a:t>
            </a:r>
          </a:p>
          <a:p>
            <a:r>
              <a:rPr lang="en-US" sz="4400" b="1" dirty="0"/>
              <a:t>YEAR 2 Updates &amp; Schedule</a:t>
            </a:r>
            <a:endParaRPr lang="en-US" sz="28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7D6823-5CE6-60FB-0B9D-AA220495E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758952"/>
            <a:ext cx="3265857" cy="83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45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DF46-3829-3196-9053-669F679C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121212"/>
                </a:solidFill>
                <a:effectLst/>
                <a:latin typeface="GT-Eesti"/>
              </a:rPr>
              <a:t>ASPIRE Year 2 Plan: Sprin</a:t>
            </a:r>
            <a:r>
              <a:rPr lang="en-US" b="1" dirty="0">
                <a:solidFill>
                  <a:srgbClr val="121212"/>
                </a:solidFill>
                <a:latin typeface="GT-Eesti"/>
              </a:rPr>
              <a:t>g 2025+</a:t>
            </a:r>
            <a:endParaRPr lang="en-US" b="1" i="0" dirty="0">
              <a:solidFill>
                <a:srgbClr val="121212"/>
              </a:solidFill>
              <a:effectLst/>
              <a:latin typeface="GT-Eest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7FCF0-5CC6-10D1-3859-D9303E8B4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50077" cy="45250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rgbClr val="121212"/>
              </a:solidFill>
              <a:latin typeface="GT-Eesti"/>
            </a:endParaRPr>
          </a:p>
          <a:p>
            <a:pPr marL="201168" lvl="1" indent="0">
              <a:lnSpc>
                <a:spcPct val="110000"/>
              </a:lnSpc>
              <a:buNone/>
            </a:pPr>
            <a:endParaRPr lang="en-US" sz="3200" b="0" dirty="0">
              <a:solidFill>
                <a:srgbClr val="121212"/>
              </a:solidFill>
              <a:effectLst/>
              <a:latin typeface="GT-Eesti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97005-9C85-8726-9666-EFE4B77F321F}"/>
              </a:ext>
            </a:extLst>
          </p:cNvPr>
          <p:cNvSpPr txBox="1">
            <a:spLocks/>
          </p:cNvSpPr>
          <p:nvPr/>
        </p:nvSpPr>
        <p:spPr>
          <a:xfrm>
            <a:off x="977356" y="1737360"/>
            <a:ext cx="10670000" cy="47256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21212"/>
                </a:solidFill>
                <a:latin typeface="GT-Eesti"/>
              </a:rPr>
              <a:t>Spring 2025: </a:t>
            </a:r>
            <a:r>
              <a:rPr lang="en-US" sz="3200" dirty="0">
                <a:solidFill>
                  <a:srgbClr val="121212"/>
                </a:solidFill>
                <a:latin typeface="GT-Eesti"/>
              </a:rPr>
              <a:t>All programs complete Year 2 Cycle: </a:t>
            </a:r>
            <a:r>
              <a:rPr lang="en-US" sz="3200" b="1" dirty="0">
                <a:solidFill>
                  <a:srgbClr val="121212"/>
                </a:solidFill>
                <a:latin typeface="GT-Eesti"/>
              </a:rPr>
              <a:t>(Feb. – Apr.)</a:t>
            </a:r>
          </a:p>
          <a:p>
            <a:pPr marL="637096" lvl="1" indent="-3444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121212"/>
                </a:solidFill>
                <a:latin typeface="GT-Eesti"/>
              </a:rPr>
              <a:t>DEIA Focus SWOT, Goals &amp; Planning, 25-26 Resource Requests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21212"/>
                </a:solidFill>
                <a:latin typeface="GT-Eesti"/>
              </a:rPr>
              <a:t>Fall 2025: </a:t>
            </a:r>
            <a:r>
              <a:rPr lang="en-US" sz="3200" dirty="0">
                <a:solidFill>
                  <a:srgbClr val="121212"/>
                </a:solidFill>
                <a:latin typeface="GT-Eesti"/>
              </a:rPr>
              <a:t>25-26 Resource Request Prioritization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21212"/>
                </a:solidFill>
                <a:latin typeface="GT-Eesti"/>
              </a:rPr>
              <a:t>Spring 2026: </a:t>
            </a:r>
            <a:r>
              <a:rPr lang="en-US" sz="3200" dirty="0">
                <a:solidFill>
                  <a:srgbClr val="121212"/>
                </a:solidFill>
                <a:latin typeface="GT-Eesti"/>
              </a:rPr>
              <a:t>ASPIRE Year 3 &amp; Collect 26-27 Resource Requests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21212"/>
                </a:solidFill>
                <a:latin typeface="GT-Eesti"/>
              </a:rPr>
              <a:t>Fall: </a:t>
            </a:r>
            <a:r>
              <a:rPr lang="en-US" sz="3200" dirty="0">
                <a:solidFill>
                  <a:srgbClr val="121212"/>
                </a:solidFill>
                <a:latin typeface="GT-Eesti"/>
              </a:rPr>
              <a:t>Request prioritization so funding can occur in Spring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121212"/>
                </a:solidFill>
                <a:latin typeface="GT-Eesti"/>
              </a:rPr>
              <a:t>Spring: </a:t>
            </a:r>
            <a:r>
              <a:rPr lang="en-US" sz="3200" dirty="0">
                <a:solidFill>
                  <a:srgbClr val="121212"/>
                </a:solidFill>
                <a:latin typeface="GT-Eesti"/>
              </a:rPr>
              <a:t>Next ASPIRE cycle &amp; collect resource requests to be prioritized in Fall</a:t>
            </a:r>
          </a:p>
        </p:txBody>
      </p:sp>
    </p:spTree>
    <p:extLst>
      <p:ext uri="{BB962C8B-B14F-4D97-AF65-F5344CB8AC3E}">
        <p14:creationId xmlns:p14="http://schemas.microsoft.com/office/powerpoint/2010/main" val="253507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45B549A-9C9B-0940-1CED-C01847097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627" y="0"/>
            <a:ext cx="102867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8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Google Shape;2048;p36"/>
          <p:cNvSpPr txBox="1">
            <a:spLocks noGrp="1"/>
          </p:cNvSpPr>
          <p:nvPr>
            <p:ph type="title"/>
          </p:nvPr>
        </p:nvSpPr>
        <p:spPr>
          <a:xfrm>
            <a:off x="961419" y="643939"/>
            <a:ext cx="10287600" cy="56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/>
              <a:t>Y</a:t>
            </a:r>
            <a:r>
              <a:rPr lang="en" b="1" dirty="0"/>
              <a:t>ear 1 Workshop Timeline</a:t>
            </a:r>
            <a:endParaRPr b="1" dirty="0"/>
          </a:p>
        </p:txBody>
      </p:sp>
      <p:sp>
        <p:nvSpPr>
          <p:cNvPr id="2049" name="Google Shape;2049;p36"/>
          <p:cNvSpPr/>
          <p:nvPr/>
        </p:nvSpPr>
        <p:spPr>
          <a:xfrm>
            <a:off x="425347" y="3840600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50" name="Google Shape;2050;p36"/>
          <p:cNvSpPr txBox="1"/>
          <p:nvPr/>
        </p:nvSpPr>
        <p:spPr>
          <a:xfrm>
            <a:off x="896947" y="2079600"/>
            <a:ext cx="2442000" cy="7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Meta Demo</a:t>
            </a:r>
          </a:p>
          <a:p>
            <a:r>
              <a:rPr lang="en-US" sz="2133" b="1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Library 109</a:t>
            </a:r>
          </a:p>
        </p:txBody>
      </p:sp>
      <p:sp>
        <p:nvSpPr>
          <p:cNvPr id="2051" name="Google Shape;2051;p36"/>
          <p:cNvSpPr txBox="1"/>
          <p:nvPr/>
        </p:nvSpPr>
        <p:spPr>
          <a:xfrm>
            <a:off x="896947" y="28064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Aug. 18</a:t>
            </a:r>
            <a:endParaRPr sz="2667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52" name="Google Shape;2052;p36"/>
          <p:cNvCxnSpPr>
            <a:stCxn id="2049" idx="0"/>
            <a:endCxn id="2051" idx="1"/>
          </p:cNvCxnSpPr>
          <p:nvPr/>
        </p:nvCxnSpPr>
        <p:spPr>
          <a:xfrm rot="-5400000">
            <a:off x="349747" y="3293400"/>
            <a:ext cx="750800" cy="343600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53" name="Google Shape;2053;p36"/>
          <p:cNvCxnSpPr>
            <a:cxnSpLocks/>
            <a:stCxn id="2049" idx="6"/>
            <a:endCxn id="2054" idx="2"/>
          </p:cNvCxnSpPr>
          <p:nvPr/>
        </p:nvCxnSpPr>
        <p:spPr>
          <a:xfrm>
            <a:off x="681347" y="3968600"/>
            <a:ext cx="1598000" cy="0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55" name="Google Shape;2055;p36"/>
          <p:cNvSpPr txBox="1"/>
          <p:nvPr/>
        </p:nvSpPr>
        <p:spPr>
          <a:xfrm>
            <a:off x="2723064" y="5018733"/>
            <a:ext cx="2442000" cy="920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Mission, Vision, Values</a:t>
            </a:r>
          </a:p>
        </p:txBody>
      </p:sp>
      <p:sp>
        <p:nvSpPr>
          <p:cNvPr id="2056" name="Google Shape;2056;p36"/>
          <p:cNvSpPr txBox="1"/>
          <p:nvPr/>
        </p:nvSpPr>
        <p:spPr>
          <a:xfrm>
            <a:off x="2723063" y="45636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Sept. 15</a:t>
            </a:r>
            <a:endParaRPr sz="2667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sp>
        <p:nvSpPr>
          <p:cNvPr id="2054" name="Google Shape;2054;p36"/>
          <p:cNvSpPr/>
          <p:nvPr/>
        </p:nvSpPr>
        <p:spPr>
          <a:xfrm>
            <a:off x="2279172" y="3840600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2057" name="Google Shape;2057;p36"/>
          <p:cNvCxnSpPr>
            <a:stCxn id="2054" idx="4"/>
            <a:endCxn id="2056" idx="1"/>
          </p:cNvCxnSpPr>
          <p:nvPr/>
        </p:nvCxnSpPr>
        <p:spPr>
          <a:xfrm rot="-5400000" flipH="1">
            <a:off x="2189772" y="4314000"/>
            <a:ext cx="750800" cy="316000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58" name="Google Shape;2058;p36"/>
          <p:cNvCxnSpPr>
            <a:cxnSpLocks/>
            <a:stCxn id="2054" idx="6"/>
            <a:endCxn id="2059" idx="2"/>
          </p:cNvCxnSpPr>
          <p:nvPr/>
        </p:nvCxnSpPr>
        <p:spPr>
          <a:xfrm>
            <a:off x="2535172" y="3968600"/>
            <a:ext cx="1593200" cy="0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59" name="Google Shape;2059;p36"/>
          <p:cNvSpPr/>
          <p:nvPr/>
        </p:nvSpPr>
        <p:spPr>
          <a:xfrm>
            <a:off x="4128209" y="3840600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60" name="Google Shape;2060;p36"/>
          <p:cNvSpPr txBox="1"/>
          <p:nvPr/>
        </p:nvSpPr>
        <p:spPr>
          <a:xfrm>
            <a:off x="4594981" y="2079600"/>
            <a:ext cx="2752656" cy="7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Data Resources &amp; SWOT Analysis</a:t>
            </a:r>
            <a:endParaRPr sz="2133" b="1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1" name="Google Shape;2061;p36"/>
          <p:cNvSpPr txBox="1"/>
          <p:nvPr/>
        </p:nvSpPr>
        <p:spPr>
          <a:xfrm>
            <a:off x="4594980" y="28064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Sept. 29</a:t>
            </a:r>
            <a:endParaRPr sz="2667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62" name="Google Shape;2062;p36"/>
          <p:cNvCxnSpPr>
            <a:stCxn id="2059" idx="0"/>
            <a:endCxn id="2061" idx="1"/>
          </p:cNvCxnSpPr>
          <p:nvPr/>
        </p:nvCxnSpPr>
        <p:spPr>
          <a:xfrm rot="-5400000">
            <a:off x="4050209" y="3295800"/>
            <a:ext cx="750800" cy="338800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63" name="Google Shape;2063;p36"/>
          <p:cNvSpPr/>
          <p:nvPr/>
        </p:nvSpPr>
        <p:spPr>
          <a:xfrm>
            <a:off x="7832423" y="3840600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64" name="Google Shape;2064;p36"/>
          <p:cNvSpPr txBox="1"/>
          <p:nvPr/>
        </p:nvSpPr>
        <p:spPr>
          <a:xfrm>
            <a:off x="8271080" y="2079600"/>
            <a:ext cx="2442000" cy="7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Resource Requests</a:t>
            </a:r>
            <a:endParaRPr sz="2133" b="1" dirty="0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5" name="Google Shape;2065;p36"/>
          <p:cNvSpPr txBox="1"/>
          <p:nvPr/>
        </p:nvSpPr>
        <p:spPr>
          <a:xfrm>
            <a:off x="8271080" y="28064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Nov. 17</a:t>
            </a:r>
            <a:endParaRPr sz="2667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66" name="Google Shape;2066;p36"/>
          <p:cNvCxnSpPr>
            <a:stCxn id="2063" idx="0"/>
            <a:endCxn id="2065" idx="1"/>
          </p:cNvCxnSpPr>
          <p:nvPr/>
        </p:nvCxnSpPr>
        <p:spPr>
          <a:xfrm rot="-5400000">
            <a:off x="7740423" y="3309800"/>
            <a:ext cx="750800" cy="310800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67" name="Google Shape;2067;p36"/>
          <p:cNvSpPr/>
          <p:nvPr/>
        </p:nvSpPr>
        <p:spPr>
          <a:xfrm>
            <a:off x="5977219" y="3840600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68" name="Google Shape;2068;p36"/>
          <p:cNvSpPr txBox="1"/>
          <p:nvPr/>
        </p:nvSpPr>
        <p:spPr>
          <a:xfrm>
            <a:off x="6421463" y="5080667"/>
            <a:ext cx="2046823" cy="7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Planning &amp; Goals</a:t>
            </a:r>
            <a:endParaRPr sz="2133" b="1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9" name="Google Shape;2069;p36"/>
          <p:cNvSpPr txBox="1"/>
          <p:nvPr/>
        </p:nvSpPr>
        <p:spPr>
          <a:xfrm>
            <a:off x="6421464" y="45636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Oct. 20</a:t>
            </a:r>
            <a:endParaRPr sz="2667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70" name="Google Shape;2070;p36"/>
          <p:cNvCxnSpPr>
            <a:stCxn id="2067" idx="4"/>
            <a:endCxn id="2069" idx="1"/>
          </p:cNvCxnSpPr>
          <p:nvPr/>
        </p:nvCxnSpPr>
        <p:spPr>
          <a:xfrm rot="-5400000" flipH="1">
            <a:off x="5888019" y="4313800"/>
            <a:ext cx="750800" cy="316400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1" name="Google Shape;2071;p36"/>
          <p:cNvCxnSpPr>
            <a:cxnSpLocks/>
            <a:stCxn id="2059" idx="6"/>
            <a:endCxn id="2067" idx="2"/>
          </p:cNvCxnSpPr>
          <p:nvPr/>
        </p:nvCxnSpPr>
        <p:spPr>
          <a:xfrm>
            <a:off x="4384209" y="3968600"/>
            <a:ext cx="1593200" cy="0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2" name="Google Shape;2072;p36"/>
          <p:cNvCxnSpPr>
            <a:cxnSpLocks/>
            <a:stCxn id="2067" idx="6"/>
            <a:endCxn id="2063" idx="2"/>
          </p:cNvCxnSpPr>
          <p:nvPr/>
        </p:nvCxnSpPr>
        <p:spPr>
          <a:xfrm>
            <a:off x="6233219" y="3968600"/>
            <a:ext cx="1599200" cy="0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3" name="Google Shape;2073;p36"/>
          <p:cNvCxnSpPr>
            <a:cxnSpLocks/>
            <a:stCxn id="2063" idx="6"/>
            <a:endCxn id="2" idx="2"/>
          </p:cNvCxnSpPr>
          <p:nvPr/>
        </p:nvCxnSpPr>
        <p:spPr>
          <a:xfrm>
            <a:off x="8088423" y="3968601"/>
            <a:ext cx="1568973" cy="7524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74" name="Google Shape;2074;p36"/>
          <p:cNvSpPr/>
          <p:nvPr/>
        </p:nvSpPr>
        <p:spPr>
          <a:xfrm flipH="1">
            <a:off x="1724946" y="5444067"/>
            <a:ext cx="112245" cy="81799"/>
          </a:xfrm>
          <a:custGeom>
            <a:avLst/>
            <a:gdLst/>
            <a:ahLst/>
            <a:cxnLst/>
            <a:rect l="l" t="t" r="r" b="b"/>
            <a:pathLst>
              <a:path w="1047" h="763" extrusionOk="0">
                <a:moveTo>
                  <a:pt x="504" y="0"/>
                </a:moveTo>
                <a:cubicBezTo>
                  <a:pt x="306" y="0"/>
                  <a:pt x="31" y="97"/>
                  <a:pt x="0" y="290"/>
                </a:cubicBezTo>
                <a:cubicBezTo>
                  <a:pt x="0" y="364"/>
                  <a:pt x="28" y="438"/>
                  <a:pt x="74" y="503"/>
                </a:cubicBezTo>
                <a:cubicBezTo>
                  <a:pt x="139" y="614"/>
                  <a:pt x="260" y="623"/>
                  <a:pt x="371" y="670"/>
                </a:cubicBezTo>
                <a:lnTo>
                  <a:pt x="491" y="762"/>
                </a:lnTo>
                <a:cubicBezTo>
                  <a:pt x="649" y="725"/>
                  <a:pt x="871" y="716"/>
                  <a:pt x="973" y="586"/>
                </a:cubicBezTo>
                <a:cubicBezTo>
                  <a:pt x="1019" y="531"/>
                  <a:pt x="1047" y="466"/>
                  <a:pt x="1047" y="392"/>
                </a:cubicBezTo>
                <a:cubicBezTo>
                  <a:pt x="1019" y="197"/>
                  <a:pt x="797" y="58"/>
                  <a:pt x="612" y="12"/>
                </a:cubicBezTo>
                <a:cubicBezTo>
                  <a:pt x="581" y="4"/>
                  <a:pt x="544" y="0"/>
                  <a:pt x="504" y="0"/>
                </a:cubicBezTo>
                <a:close/>
              </a:path>
            </a:pathLst>
          </a:custGeom>
          <a:solidFill>
            <a:srgbClr val="FFFFFF">
              <a:alpha val="71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" name="Google Shape;2068;p36">
            <a:extLst>
              <a:ext uri="{FF2B5EF4-FFF2-40B4-BE49-F238E27FC236}">
                <a16:creationId xmlns:a16="http://schemas.microsoft.com/office/drawing/2014/main" id="{350730E4-24BB-FA38-F7FF-81110D215A22}"/>
              </a:ext>
            </a:extLst>
          </p:cNvPr>
          <p:cNvSpPr txBox="1"/>
          <p:nvPr/>
        </p:nvSpPr>
        <p:spPr>
          <a:xfrm>
            <a:off x="10119865" y="5080667"/>
            <a:ext cx="1814215" cy="7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Closing Workshop</a:t>
            </a:r>
            <a:endParaRPr sz="2133" b="1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" name="Google Shape;2069;p36">
            <a:extLst>
              <a:ext uri="{FF2B5EF4-FFF2-40B4-BE49-F238E27FC236}">
                <a16:creationId xmlns:a16="http://schemas.microsoft.com/office/drawing/2014/main" id="{55D1595B-BD5A-4D24-22D2-A1C72118F372}"/>
              </a:ext>
            </a:extLst>
          </p:cNvPr>
          <p:cNvSpPr txBox="1"/>
          <p:nvPr/>
        </p:nvSpPr>
        <p:spPr>
          <a:xfrm>
            <a:off x="10101641" y="4571124"/>
            <a:ext cx="1593648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Jan. 10</a:t>
            </a:r>
            <a:endParaRPr sz="2667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5" name="Google Shape;2070;p36">
            <a:extLst>
              <a:ext uri="{FF2B5EF4-FFF2-40B4-BE49-F238E27FC236}">
                <a16:creationId xmlns:a16="http://schemas.microsoft.com/office/drawing/2014/main" id="{4EC1E747-A5B5-D510-61E8-508FC77F1282}"/>
              </a:ext>
            </a:extLst>
          </p:cNvPr>
          <p:cNvCxnSpPr>
            <a:cxnSpLocks/>
            <a:stCxn id="2" idx="4"/>
            <a:endCxn id="4" idx="1"/>
          </p:cNvCxnSpPr>
          <p:nvPr/>
        </p:nvCxnSpPr>
        <p:spPr>
          <a:xfrm rot="16200000" flipH="1">
            <a:off x="9568219" y="4321302"/>
            <a:ext cx="750600" cy="316245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2067;p36">
            <a:extLst>
              <a:ext uri="{FF2B5EF4-FFF2-40B4-BE49-F238E27FC236}">
                <a16:creationId xmlns:a16="http://schemas.microsoft.com/office/drawing/2014/main" id="{1751A313-7C5C-E9BB-8ED5-2D93EB83D749}"/>
              </a:ext>
            </a:extLst>
          </p:cNvPr>
          <p:cNvSpPr/>
          <p:nvPr/>
        </p:nvSpPr>
        <p:spPr>
          <a:xfrm>
            <a:off x="9657396" y="3848124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10" name="Google Shape;2073;p36">
            <a:extLst>
              <a:ext uri="{FF2B5EF4-FFF2-40B4-BE49-F238E27FC236}">
                <a16:creationId xmlns:a16="http://schemas.microsoft.com/office/drawing/2014/main" id="{D09C4649-8CD4-0355-3C6E-B9EF5F23DA4D}"/>
              </a:ext>
            </a:extLst>
          </p:cNvPr>
          <p:cNvCxnSpPr>
            <a:cxnSpLocks/>
          </p:cNvCxnSpPr>
          <p:nvPr/>
        </p:nvCxnSpPr>
        <p:spPr>
          <a:xfrm>
            <a:off x="9917222" y="3976125"/>
            <a:ext cx="1568973" cy="7524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DF46-3829-3196-9053-669F679C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121212"/>
                </a:solidFill>
                <a:effectLst/>
                <a:latin typeface="GT-Eesti"/>
              </a:rPr>
              <a:t>Feedback from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7FCF0-5CC6-10D1-3859-D9303E8B4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50077" cy="452508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b="0" dirty="0">
                <a:solidFill>
                  <a:srgbClr val="121212"/>
                </a:solidFill>
                <a:effectLst/>
                <a:latin typeface="GT-Eesti"/>
              </a:rPr>
              <a:t>The overall process is largely well received:</a:t>
            </a:r>
          </a:p>
          <a:p>
            <a:pPr marL="384048" lvl="2" indent="0">
              <a:lnSpc>
                <a:spcPct val="110000"/>
              </a:lnSpc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“I found this process to be much easier than previous ones!”</a:t>
            </a:r>
          </a:p>
          <a:p>
            <a:pPr marL="465138" lvl="2" indent="0">
              <a:lnSpc>
                <a:spcPct val="110000"/>
              </a:lnSpc>
              <a:buNone/>
            </a:pPr>
            <a:r>
              <a:rPr lang="en-US" sz="3200" b="0" dirty="0">
                <a:solidFill>
                  <a:srgbClr val="121212"/>
                </a:solidFill>
                <a:effectLst/>
                <a:latin typeface="GT-Eesti"/>
              </a:rPr>
              <a:t>Appreciation for workshops and resource support in Canvas</a:t>
            </a:r>
          </a:p>
          <a:p>
            <a:pPr marL="509588" lvl="1" indent="-309563">
              <a:lnSpc>
                <a:spcPct val="110000"/>
              </a:lnSpc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Meta software can be confusing to operate – additional trainings necessary for next year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Some confusion about who should be participating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Many questions about resource requests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3200" b="0" dirty="0">
              <a:solidFill>
                <a:srgbClr val="121212"/>
              </a:solidFill>
              <a:effectLst/>
              <a:latin typeface="GT-Eesti"/>
            </a:endParaRPr>
          </a:p>
        </p:txBody>
      </p:sp>
    </p:spTree>
    <p:extLst>
      <p:ext uri="{BB962C8B-B14F-4D97-AF65-F5344CB8AC3E}">
        <p14:creationId xmlns:p14="http://schemas.microsoft.com/office/powerpoint/2010/main" val="2991517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Google Shape;2048;p36"/>
          <p:cNvSpPr txBox="1">
            <a:spLocks noGrp="1"/>
          </p:cNvSpPr>
          <p:nvPr>
            <p:ph type="title"/>
          </p:nvPr>
        </p:nvSpPr>
        <p:spPr>
          <a:xfrm>
            <a:off x="961419" y="643939"/>
            <a:ext cx="10287600" cy="567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/>
              <a:t>Year 1 Submission &amp; Resource Request Timeline</a:t>
            </a:r>
            <a:endParaRPr b="1" dirty="0"/>
          </a:p>
        </p:txBody>
      </p:sp>
      <p:sp>
        <p:nvSpPr>
          <p:cNvPr id="2049" name="Google Shape;2049;p36"/>
          <p:cNvSpPr/>
          <p:nvPr/>
        </p:nvSpPr>
        <p:spPr>
          <a:xfrm>
            <a:off x="425347" y="3801062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50" name="Google Shape;2050;p36"/>
          <p:cNvSpPr txBox="1"/>
          <p:nvPr/>
        </p:nvSpPr>
        <p:spPr>
          <a:xfrm>
            <a:off x="896947" y="2079600"/>
            <a:ext cx="2785600" cy="7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Extended Submission Date</a:t>
            </a:r>
          </a:p>
        </p:txBody>
      </p:sp>
      <p:sp>
        <p:nvSpPr>
          <p:cNvPr id="2051" name="Google Shape;2051;p36"/>
          <p:cNvSpPr txBox="1"/>
          <p:nvPr/>
        </p:nvSpPr>
        <p:spPr>
          <a:xfrm>
            <a:off x="896947" y="28064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Jan. 26</a:t>
            </a:r>
            <a:endParaRPr sz="2667" dirty="0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52" name="Google Shape;2052;p36"/>
          <p:cNvCxnSpPr>
            <a:stCxn id="2049" idx="0"/>
            <a:endCxn id="2051" idx="1"/>
          </p:cNvCxnSpPr>
          <p:nvPr/>
        </p:nvCxnSpPr>
        <p:spPr>
          <a:xfrm rot="5400000" flipH="1" flipV="1">
            <a:off x="369616" y="3273731"/>
            <a:ext cx="711062" cy="343600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53" name="Google Shape;2053;p36"/>
          <p:cNvCxnSpPr>
            <a:cxnSpLocks/>
            <a:stCxn id="2049" idx="6"/>
            <a:endCxn id="2054" idx="2"/>
          </p:cNvCxnSpPr>
          <p:nvPr/>
        </p:nvCxnSpPr>
        <p:spPr>
          <a:xfrm>
            <a:off x="681347" y="3929062"/>
            <a:ext cx="1508042" cy="3736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55" name="Google Shape;2055;p36"/>
          <p:cNvSpPr txBox="1"/>
          <p:nvPr/>
        </p:nvSpPr>
        <p:spPr>
          <a:xfrm>
            <a:off x="2689600" y="4553459"/>
            <a:ext cx="3080937" cy="1660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PRC Prioritization Commences</a:t>
            </a:r>
          </a:p>
          <a:p>
            <a:r>
              <a:rPr lang="en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Invitations sent for listening sessions</a:t>
            </a:r>
          </a:p>
        </p:txBody>
      </p:sp>
      <p:sp>
        <p:nvSpPr>
          <p:cNvPr id="2056" name="Google Shape;2056;p36"/>
          <p:cNvSpPr txBox="1"/>
          <p:nvPr/>
        </p:nvSpPr>
        <p:spPr>
          <a:xfrm>
            <a:off x="2723064" y="4141861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Feb. 16</a:t>
            </a:r>
            <a:endParaRPr sz="2667" dirty="0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sp>
        <p:nvSpPr>
          <p:cNvPr id="2054" name="Google Shape;2054;p36"/>
          <p:cNvSpPr/>
          <p:nvPr/>
        </p:nvSpPr>
        <p:spPr>
          <a:xfrm>
            <a:off x="2189389" y="3804798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2057" name="Google Shape;2057;p36"/>
          <p:cNvCxnSpPr>
            <a:stCxn id="2054" idx="4"/>
            <a:endCxn id="2056" idx="1"/>
          </p:cNvCxnSpPr>
          <p:nvPr/>
        </p:nvCxnSpPr>
        <p:spPr>
          <a:xfrm rot="16200000" flipH="1">
            <a:off x="2337895" y="4040291"/>
            <a:ext cx="364663" cy="405675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58" name="Google Shape;2058;p36"/>
          <p:cNvCxnSpPr>
            <a:cxnSpLocks/>
            <a:stCxn id="2054" idx="6"/>
            <a:endCxn id="2059" idx="2"/>
          </p:cNvCxnSpPr>
          <p:nvPr/>
        </p:nvCxnSpPr>
        <p:spPr>
          <a:xfrm>
            <a:off x="2445389" y="3932798"/>
            <a:ext cx="1307772" cy="22143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59" name="Google Shape;2059;p36"/>
          <p:cNvSpPr/>
          <p:nvPr/>
        </p:nvSpPr>
        <p:spPr>
          <a:xfrm>
            <a:off x="3753161" y="3826941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60" name="Google Shape;2060;p36"/>
          <p:cNvSpPr txBox="1"/>
          <p:nvPr/>
        </p:nvSpPr>
        <p:spPr>
          <a:xfrm>
            <a:off x="4285879" y="2052281"/>
            <a:ext cx="3674543" cy="7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Requests sent to Deans for prioritization*</a:t>
            </a:r>
            <a:endParaRPr sz="2133" b="1" dirty="0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1" name="Google Shape;2061;p36"/>
          <p:cNvSpPr txBox="1"/>
          <p:nvPr/>
        </p:nvSpPr>
        <p:spPr>
          <a:xfrm>
            <a:off x="4285879" y="2779081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Feb. 26</a:t>
            </a:r>
            <a:endParaRPr sz="2667" dirty="0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62" name="Google Shape;2062;p36"/>
          <p:cNvCxnSpPr>
            <a:stCxn id="2059" idx="0"/>
            <a:endCxn id="2061" idx="1"/>
          </p:cNvCxnSpPr>
          <p:nvPr/>
        </p:nvCxnSpPr>
        <p:spPr>
          <a:xfrm rot="5400000" flipH="1" flipV="1">
            <a:off x="3701390" y="3242452"/>
            <a:ext cx="764260" cy="404718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63" name="Google Shape;2063;p36"/>
          <p:cNvSpPr/>
          <p:nvPr/>
        </p:nvSpPr>
        <p:spPr>
          <a:xfrm>
            <a:off x="7654274" y="3826941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64" name="Google Shape;2064;p36"/>
          <p:cNvSpPr txBox="1"/>
          <p:nvPr/>
        </p:nvSpPr>
        <p:spPr>
          <a:xfrm>
            <a:off x="8271079" y="1861321"/>
            <a:ext cx="3215116" cy="103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Division Prioritization &amp; PRC Rubric Scoring Due</a:t>
            </a:r>
            <a:endParaRPr sz="2133" b="1" dirty="0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5" name="Google Shape;2065;p36"/>
          <p:cNvSpPr txBox="1"/>
          <p:nvPr/>
        </p:nvSpPr>
        <p:spPr>
          <a:xfrm>
            <a:off x="8271080" y="28064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Mar. 13/15</a:t>
            </a:r>
            <a:endParaRPr sz="2667" dirty="0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66" name="Google Shape;2066;p36"/>
          <p:cNvCxnSpPr>
            <a:stCxn id="2063" idx="0"/>
            <a:endCxn id="2065" idx="1"/>
          </p:cNvCxnSpPr>
          <p:nvPr/>
        </p:nvCxnSpPr>
        <p:spPr>
          <a:xfrm rot="5400000" flipH="1" flipV="1">
            <a:off x="7658207" y="3214068"/>
            <a:ext cx="736941" cy="488806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67" name="Google Shape;2067;p36"/>
          <p:cNvSpPr/>
          <p:nvPr/>
        </p:nvSpPr>
        <p:spPr>
          <a:xfrm>
            <a:off x="5739151" y="3804800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068" name="Google Shape;2068;p36"/>
          <p:cNvSpPr txBox="1"/>
          <p:nvPr/>
        </p:nvSpPr>
        <p:spPr>
          <a:xfrm>
            <a:off x="6421463" y="5080667"/>
            <a:ext cx="2046823" cy="7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Listening Sessions</a:t>
            </a:r>
            <a:endParaRPr sz="2133" b="1" dirty="0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69" name="Google Shape;2069;p36"/>
          <p:cNvSpPr txBox="1"/>
          <p:nvPr/>
        </p:nvSpPr>
        <p:spPr>
          <a:xfrm>
            <a:off x="6421464" y="4563600"/>
            <a:ext cx="2442000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Mar. 1</a:t>
            </a:r>
            <a:endParaRPr sz="2667" dirty="0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2070" name="Google Shape;2070;p36"/>
          <p:cNvCxnSpPr>
            <a:stCxn id="2067" idx="4"/>
            <a:endCxn id="2069" idx="1"/>
          </p:cNvCxnSpPr>
          <p:nvPr/>
        </p:nvCxnSpPr>
        <p:spPr>
          <a:xfrm rot="16200000" flipH="1">
            <a:off x="5751107" y="4176843"/>
            <a:ext cx="786400" cy="554313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1" name="Google Shape;2071;p36"/>
          <p:cNvCxnSpPr>
            <a:cxnSpLocks/>
            <a:stCxn id="2059" idx="6"/>
            <a:endCxn id="2067" idx="2"/>
          </p:cNvCxnSpPr>
          <p:nvPr/>
        </p:nvCxnSpPr>
        <p:spPr>
          <a:xfrm flipV="1">
            <a:off x="4009161" y="3932800"/>
            <a:ext cx="1729990" cy="22141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2" name="Google Shape;2072;p36"/>
          <p:cNvCxnSpPr>
            <a:cxnSpLocks/>
            <a:stCxn id="2067" idx="6"/>
            <a:endCxn id="2063" idx="2"/>
          </p:cNvCxnSpPr>
          <p:nvPr/>
        </p:nvCxnSpPr>
        <p:spPr>
          <a:xfrm>
            <a:off x="5995151" y="3932800"/>
            <a:ext cx="1659123" cy="22141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073" name="Google Shape;2073;p36"/>
          <p:cNvCxnSpPr>
            <a:cxnSpLocks/>
            <a:stCxn id="2063" idx="6"/>
            <a:endCxn id="2" idx="2"/>
          </p:cNvCxnSpPr>
          <p:nvPr/>
        </p:nvCxnSpPr>
        <p:spPr>
          <a:xfrm>
            <a:off x="7910274" y="3954941"/>
            <a:ext cx="1238866" cy="13659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74" name="Google Shape;2074;p36"/>
          <p:cNvSpPr/>
          <p:nvPr/>
        </p:nvSpPr>
        <p:spPr>
          <a:xfrm flipH="1">
            <a:off x="1724946" y="5444067"/>
            <a:ext cx="112245" cy="81799"/>
          </a:xfrm>
          <a:custGeom>
            <a:avLst/>
            <a:gdLst/>
            <a:ahLst/>
            <a:cxnLst/>
            <a:rect l="l" t="t" r="r" b="b"/>
            <a:pathLst>
              <a:path w="1047" h="763" extrusionOk="0">
                <a:moveTo>
                  <a:pt x="504" y="0"/>
                </a:moveTo>
                <a:cubicBezTo>
                  <a:pt x="306" y="0"/>
                  <a:pt x="31" y="97"/>
                  <a:pt x="0" y="290"/>
                </a:cubicBezTo>
                <a:cubicBezTo>
                  <a:pt x="0" y="364"/>
                  <a:pt x="28" y="438"/>
                  <a:pt x="74" y="503"/>
                </a:cubicBezTo>
                <a:cubicBezTo>
                  <a:pt x="139" y="614"/>
                  <a:pt x="260" y="623"/>
                  <a:pt x="371" y="670"/>
                </a:cubicBezTo>
                <a:lnTo>
                  <a:pt x="491" y="762"/>
                </a:lnTo>
                <a:cubicBezTo>
                  <a:pt x="649" y="725"/>
                  <a:pt x="871" y="716"/>
                  <a:pt x="973" y="586"/>
                </a:cubicBezTo>
                <a:cubicBezTo>
                  <a:pt x="1019" y="531"/>
                  <a:pt x="1047" y="466"/>
                  <a:pt x="1047" y="392"/>
                </a:cubicBezTo>
                <a:cubicBezTo>
                  <a:pt x="1019" y="197"/>
                  <a:pt x="797" y="58"/>
                  <a:pt x="612" y="12"/>
                </a:cubicBezTo>
                <a:cubicBezTo>
                  <a:pt x="581" y="4"/>
                  <a:pt x="544" y="0"/>
                  <a:pt x="504" y="0"/>
                </a:cubicBezTo>
                <a:close/>
              </a:path>
            </a:pathLst>
          </a:custGeom>
          <a:solidFill>
            <a:srgbClr val="FFFFFF">
              <a:alpha val="71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" name="Google Shape;2068;p36">
            <a:extLst>
              <a:ext uri="{FF2B5EF4-FFF2-40B4-BE49-F238E27FC236}">
                <a16:creationId xmlns:a16="http://schemas.microsoft.com/office/drawing/2014/main" id="{350730E4-24BB-FA38-F7FF-81110D215A22}"/>
              </a:ext>
            </a:extLst>
          </p:cNvPr>
          <p:cNvSpPr txBox="1"/>
          <p:nvPr/>
        </p:nvSpPr>
        <p:spPr>
          <a:xfrm>
            <a:off x="9588406" y="4856896"/>
            <a:ext cx="2442000" cy="1133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000" b="1" dirty="0">
                <a:solidFill>
                  <a:schemeClr val="accent4">
                    <a:lumMod val="50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Calculation of rubric scores, final prioritization</a:t>
            </a:r>
            <a:endParaRPr sz="2000" b="1" dirty="0">
              <a:solidFill>
                <a:schemeClr val="accent4">
                  <a:lumMod val="50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" name="Google Shape;2069;p36">
            <a:extLst>
              <a:ext uri="{FF2B5EF4-FFF2-40B4-BE49-F238E27FC236}">
                <a16:creationId xmlns:a16="http://schemas.microsoft.com/office/drawing/2014/main" id="{55D1595B-BD5A-4D24-22D2-A1C72118F372}"/>
              </a:ext>
            </a:extLst>
          </p:cNvPr>
          <p:cNvSpPr txBox="1"/>
          <p:nvPr/>
        </p:nvSpPr>
        <p:spPr>
          <a:xfrm>
            <a:off x="9570182" y="4347353"/>
            <a:ext cx="1593648" cy="5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667" dirty="0">
                <a:solidFill>
                  <a:schemeClr val="dk2"/>
                </a:solidFill>
                <a:latin typeface="Chango"/>
                <a:ea typeface="Chango"/>
                <a:cs typeface="Chango"/>
                <a:sym typeface="Chango"/>
              </a:rPr>
              <a:t>April</a:t>
            </a:r>
            <a:endParaRPr sz="2667" dirty="0">
              <a:solidFill>
                <a:schemeClr val="dk2"/>
              </a:solidFill>
              <a:latin typeface="Chango"/>
              <a:ea typeface="Chango"/>
              <a:cs typeface="Chango"/>
              <a:sym typeface="Chango"/>
            </a:endParaRPr>
          </a:p>
        </p:txBody>
      </p:sp>
      <p:cxnSp>
        <p:nvCxnSpPr>
          <p:cNvPr id="5" name="Google Shape;2070;p36">
            <a:extLst>
              <a:ext uri="{FF2B5EF4-FFF2-40B4-BE49-F238E27FC236}">
                <a16:creationId xmlns:a16="http://schemas.microsoft.com/office/drawing/2014/main" id="{4EC1E747-A5B5-D510-61E8-508FC77F1282}"/>
              </a:ext>
            </a:extLst>
          </p:cNvPr>
          <p:cNvCxnSpPr>
            <a:cxnSpLocks/>
            <a:stCxn id="2" idx="4"/>
            <a:endCxn id="4" idx="1"/>
          </p:cNvCxnSpPr>
          <p:nvPr/>
        </p:nvCxnSpPr>
        <p:spPr>
          <a:xfrm rot="16200000" flipH="1">
            <a:off x="9156485" y="4217255"/>
            <a:ext cx="534353" cy="293042"/>
          </a:xfrm>
          <a:prstGeom prst="bentConnector2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2067;p36">
            <a:extLst>
              <a:ext uri="{FF2B5EF4-FFF2-40B4-BE49-F238E27FC236}">
                <a16:creationId xmlns:a16="http://schemas.microsoft.com/office/drawing/2014/main" id="{1751A313-7C5C-E9BB-8ED5-2D93EB83D749}"/>
              </a:ext>
            </a:extLst>
          </p:cNvPr>
          <p:cNvSpPr/>
          <p:nvPr/>
        </p:nvSpPr>
        <p:spPr>
          <a:xfrm>
            <a:off x="9149140" y="3840600"/>
            <a:ext cx="256000" cy="256000"/>
          </a:xfrm>
          <a:prstGeom prst="ellipse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cxnSp>
        <p:nvCxnSpPr>
          <p:cNvPr id="10" name="Google Shape;2073;p36">
            <a:extLst>
              <a:ext uri="{FF2B5EF4-FFF2-40B4-BE49-F238E27FC236}">
                <a16:creationId xmlns:a16="http://schemas.microsoft.com/office/drawing/2014/main" id="{D09C4649-8CD4-0355-3C6E-B9EF5F23DA4D}"/>
              </a:ext>
            </a:extLst>
          </p:cNvPr>
          <p:cNvCxnSpPr>
            <a:cxnSpLocks/>
          </p:cNvCxnSpPr>
          <p:nvPr/>
        </p:nvCxnSpPr>
        <p:spPr>
          <a:xfrm>
            <a:off x="9405140" y="3974890"/>
            <a:ext cx="1568973" cy="7524"/>
          </a:xfrm>
          <a:prstGeom prst="straightConnector1">
            <a:avLst/>
          </a:prstGeom>
          <a:noFill/>
          <a:ln w="25400" cap="flat" cmpd="sng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4" name="Google Shape;2060;p36">
            <a:extLst>
              <a:ext uri="{FF2B5EF4-FFF2-40B4-BE49-F238E27FC236}">
                <a16:creationId xmlns:a16="http://schemas.microsoft.com/office/drawing/2014/main" id="{532ECA33-2BC6-243D-7E1F-42DB11A20194}"/>
              </a:ext>
            </a:extLst>
          </p:cNvPr>
          <p:cNvSpPr txBox="1"/>
          <p:nvPr/>
        </p:nvSpPr>
        <p:spPr>
          <a:xfrm>
            <a:off x="4285879" y="6412519"/>
            <a:ext cx="7648201" cy="386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2133" b="1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*Delays in sending out to Deans over service areas</a:t>
            </a:r>
            <a:endParaRPr sz="2133" b="1" dirty="0">
              <a:solidFill>
                <a:schemeClr val="bg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6808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7E8B-83C8-267B-504A-5DEADC79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4"/>
            <a:ext cx="10370195" cy="748208"/>
          </a:xfrm>
        </p:spPr>
        <p:txBody>
          <a:bodyPr/>
          <a:lstStyle/>
          <a:p>
            <a:r>
              <a:rPr lang="en-US" dirty="0"/>
              <a:t>Revised Resource Request Ranking Rubric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C0B2F-FB04-4FEA-81CC-89E333494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169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292608" lvl="1" indent="0">
              <a:buNone/>
            </a:pPr>
            <a:endParaRPr lang="en-US" dirty="0"/>
          </a:p>
          <a:p>
            <a:pPr marL="292608" lvl="1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521208" lvl="1" indent="-228600"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9DCEEF-9CEA-176C-890C-181DB564A7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566"/>
          <a:stretch/>
        </p:blipFill>
        <p:spPr>
          <a:xfrm>
            <a:off x="230407" y="2267250"/>
            <a:ext cx="6502415" cy="141396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AC225C-D769-1072-25B5-4AD06C8F1C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5846"/>
          <a:stretch/>
        </p:blipFill>
        <p:spPr>
          <a:xfrm>
            <a:off x="230407" y="3617826"/>
            <a:ext cx="6502415" cy="172271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4C62B0-93DC-EA34-3FCC-EBFE204B10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7524"/>
          <a:stretch/>
        </p:blipFill>
        <p:spPr>
          <a:xfrm>
            <a:off x="154931" y="5340541"/>
            <a:ext cx="6502415" cy="13512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2E46B5-F677-6FC4-3D7E-F1815D9B7B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133"/>
          <a:stretch/>
        </p:blipFill>
        <p:spPr>
          <a:xfrm>
            <a:off x="6626350" y="5557643"/>
            <a:ext cx="5565650" cy="11341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95D007-51EF-5732-5830-1CED7B94EC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0979"/>
          <a:stretch/>
        </p:blipFill>
        <p:spPr>
          <a:xfrm>
            <a:off x="230407" y="1038749"/>
            <a:ext cx="6703893" cy="112790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CDFB81-050C-0CA2-759A-8391DD4B45C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769" t="6192" r="1801" b="8278"/>
          <a:stretch/>
        </p:blipFill>
        <p:spPr>
          <a:xfrm>
            <a:off x="6808298" y="2786013"/>
            <a:ext cx="5317644" cy="163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85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DF46-3829-3196-9053-669F679C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121212"/>
                </a:solidFill>
                <a:effectLst/>
                <a:latin typeface="GT-Eesti"/>
              </a:rPr>
              <a:t>Resource Requests Received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7FCF0-5CC6-10D1-3859-D9303E8B4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50077" cy="452508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0" dirty="0">
                <a:solidFill>
                  <a:srgbClr val="121212"/>
                </a:solidFill>
                <a:effectLst/>
                <a:latin typeface="GT-Eesti"/>
              </a:rPr>
              <a:t>54 ASPIRE Program Submissions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 - 10 without resource requests, 44 with resource requests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Equipment: 14 Programs, 24 requests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Facilities: 6 – Sent to Facilities committee for ranking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Technology: 7 – Ranked by Technology committee ✅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Budget: 22 requests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Management: 2 – Question whether should come to PRC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Faculty: 40.7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Classified: 40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n-US" sz="3200" b="0" dirty="0">
              <a:solidFill>
                <a:srgbClr val="121212"/>
              </a:solidFill>
              <a:effectLst/>
              <a:latin typeface="GT-Eesti"/>
            </a:endParaRPr>
          </a:p>
        </p:txBody>
      </p:sp>
    </p:spTree>
    <p:extLst>
      <p:ext uri="{BB962C8B-B14F-4D97-AF65-F5344CB8AC3E}">
        <p14:creationId xmlns:p14="http://schemas.microsoft.com/office/powerpoint/2010/main" val="3649900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DF46-3829-3196-9053-669F679C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121212"/>
                </a:solidFill>
                <a:effectLst/>
                <a:latin typeface="GT-Eesti"/>
              </a:rPr>
              <a:t>Challenges &amp;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7FCF0-5CC6-10D1-3859-D9303E8B4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755793"/>
            <a:ext cx="10550077" cy="4725663"/>
          </a:xfrm>
        </p:spPr>
        <p:txBody>
          <a:bodyPr>
            <a:normAutofit/>
          </a:bodyPr>
          <a:lstStyle/>
          <a:p>
            <a:pPr marL="344488" indent="-3444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121212"/>
                </a:solidFill>
                <a:effectLst/>
                <a:latin typeface="GT-Eesti"/>
              </a:rPr>
              <a:t>Challenges with new technology – delayed timeline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Challenges </a:t>
            </a:r>
            <a:r>
              <a:rPr lang="en-US" sz="3200" b="0" dirty="0">
                <a:solidFill>
                  <a:srgbClr val="121212"/>
                </a:solidFill>
                <a:effectLst/>
                <a:latin typeface="GT-Eesti"/>
              </a:rPr>
              <a:t>identifying which areas should participate,  primary contact with upline manager, </a:t>
            </a:r>
            <a:r>
              <a:rPr lang="en-US" sz="3000" dirty="0">
                <a:solidFill>
                  <a:srgbClr val="121212"/>
                </a:solidFill>
                <a:latin typeface="GT-Eesti"/>
              </a:rPr>
              <a:t>+ mapping into new Meta system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rgbClr val="121212"/>
                </a:solidFill>
                <a:latin typeface="GT-Eesti"/>
              </a:rPr>
              <a:t>Requests to Managers/Admin: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Create list of programs you feel should be participating with contact for your area and send to Committee Co-Chairs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Clarify to programs: which requests go through Program Review &amp; where other requests go, provide documentation</a:t>
            </a:r>
            <a:endParaRPr lang="en-US" sz="3200" b="0" dirty="0">
              <a:solidFill>
                <a:srgbClr val="121212"/>
              </a:solidFill>
              <a:effectLst/>
              <a:latin typeface="GT-Eesti"/>
            </a:endParaRPr>
          </a:p>
        </p:txBody>
      </p:sp>
    </p:spTree>
    <p:extLst>
      <p:ext uri="{BB962C8B-B14F-4D97-AF65-F5344CB8AC3E}">
        <p14:creationId xmlns:p14="http://schemas.microsoft.com/office/powerpoint/2010/main" val="3890658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0DF46-3829-3196-9053-669F679C2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121212"/>
                </a:solidFill>
                <a:effectLst/>
                <a:latin typeface="GT-Eesti"/>
              </a:rPr>
              <a:t>ASPIRE Year 2 Plan: Fall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7FCF0-5CC6-10D1-3859-D9303E8B4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550077" cy="452508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rgbClr val="121212"/>
              </a:solidFill>
              <a:latin typeface="GT-Eesti"/>
            </a:endParaRPr>
          </a:p>
          <a:p>
            <a:pPr marL="201168" lvl="1" indent="0">
              <a:lnSpc>
                <a:spcPct val="110000"/>
              </a:lnSpc>
              <a:buNone/>
            </a:pPr>
            <a:endParaRPr lang="en-US" sz="3200" b="0" dirty="0">
              <a:solidFill>
                <a:srgbClr val="121212"/>
              </a:solidFill>
              <a:effectLst/>
              <a:latin typeface="GT-Eesti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697005-9C85-8726-9666-EFE4B77F321F}"/>
              </a:ext>
            </a:extLst>
          </p:cNvPr>
          <p:cNvSpPr txBox="1">
            <a:spLocks/>
          </p:cNvSpPr>
          <p:nvPr/>
        </p:nvSpPr>
        <p:spPr>
          <a:xfrm>
            <a:off x="1097279" y="1755793"/>
            <a:ext cx="10550077" cy="47256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Once program list is compiled &amp; compared with 23-24 </a:t>
            </a:r>
            <a:r>
              <a:rPr lang="en-US" sz="3200" b="1" dirty="0">
                <a:solidFill>
                  <a:srgbClr val="121212"/>
                </a:solidFill>
                <a:latin typeface="GT-Eesti"/>
              </a:rPr>
              <a:t>(Summer)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Programs identified as incomplete during this cycle or pilot requested to complete during Fall 2024 </a:t>
            </a:r>
            <a:r>
              <a:rPr lang="en-US" sz="3200" b="1" dirty="0">
                <a:solidFill>
                  <a:srgbClr val="121212"/>
                </a:solidFill>
                <a:latin typeface="GT-Eesti"/>
              </a:rPr>
              <a:t>(Aug. – Nov.)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Resource requests collected for 24-25 cycle </a:t>
            </a:r>
            <a:r>
              <a:rPr lang="en-US" sz="3200" b="1" dirty="0">
                <a:solidFill>
                  <a:srgbClr val="121212"/>
                </a:solidFill>
                <a:latin typeface="GT-Eesti"/>
              </a:rPr>
              <a:t>(Nov.)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Programs who completed pilot or 23-24 can </a:t>
            </a:r>
            <a:r>
              <a:rPr lang="en-US" sz="3200" u="sng" dirty="0">
                <a:solidFill>
                  <a:srgbClr val="121212"/>
                </a:solidFill>
                <a:latin typeface="GT-Eesti"/>
              </a:rPr>
              <a:t>roll-over or resubmit</a:t>
            </a:r>
            <a:r>
              <a:rPr lang="en-US" sz="3200" dirty="0">
                <a:solidFill>
                  <a:srgbClr val="121212"/>
                </a:solidFill>
                <a:latin typeface="GT-Eesti"/>
              </a:rPr>
              <a:t> resource requests for 24-25 cycle </a:t>
            </a:r>
            <a:r>
              <a:rPr lang="en-US" sz="3200" b="1" dirty="0">
                <a:solidFill>
                  <a:srgbClr val="121212"/>
                </a:solidFill>
                <a:latin typeface="GT-Eesti"/>
              </a:rPr>
              <a:t>(Nov.) </a:t>
            </a:r>
          </a:p>
          <a:p>
            <a:pPr marL="344488" indent="-34448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121212"/>
                </a:solidFill>
                <a:latin typeface="GT-Eesti"/>
              </a:rPr>
              <a:t>24-25 Resource request prioritization </a:t>
            </a:r>
            <a:r>
              <a:rPr lang="en-US" sz="3200" b="1" dirty="0">
                <a:solidFill>
                  <a:srgbClr val="121212"/>
                </a:solidFill>
                <a:latin typeface="GT-Eesti"/>
              </a:rPr>
              <a:t>(Nov. – Jan.)</a:t>
            </a:r>
          </a:p>
        </p:txBody>
      </p:sp>
    </p:spTree>
    <p:extLst>
      <p:ext uri="{BB962C8B-B14F-4D97-AF65-F5344CB8AC3E}">
        <p14:creationId xmlns:p14="http://schemas.microsoft.com/office/powerpoint/2010/main" val="28209009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527</TotalTime>
  <Words>488</Words>
  <Application>Microsoft Office PowerPoint</Application>
  <PresentationFormat>Widescreen</PresentationFormat>
  <Paragraphs>75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Chango</vt:lpstr>
      <vt:lpstr>GT-Eesti</vt:lpstr>
      <vt:lpstr>Montserrat</vt:lpstr>
      <vt:lpstr>Wingdings</vt:lpstr>
      <vt:lpstr>Retrospect</vt:lpstr>
      <vt:lpstr> ASPIRE: All Services and Programs Resources &amp; Engagement Process</vt:lpstr>
      <vt:lpstr>PowerPoint Presentation</vt:lpstr>
      <vt:lpstr>Year 1 Workshop Timeline</vt:lpstr>
      <vt:lpstr>Feedback from Participants</vt:lpstr>
      <vt:lpstr>Year 1 Submission &amp; Resource Request Timeline</vt:lpstr>
      <vt:lpstr>Revised Resource Request Ranking Rubric</vt:lpstr>
      <vt:lpstr>Resource Requests Received</vt:lpstr>
      <vt:lpstr>Challenges &amp; Requests</vt:lpstr>
      <vt:lpstr>ASPIRE Year 2 Plan: Fall 2024</vt:lpstr>
      <vt:lpstr>ASPIRE Year 2 Plan: Spring 2025+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Mission, Vision &amp; Values</dc:title>
  <dc:creator>Celia J. Huston</dc:creator>
  <cp:lastModifiedBy>Graham, Danielle K.</cp:lastModifiedBy>
  <cp:revision>4</cp:revision>
  <dcterms:created xsi:type="dcterms:W3CDTF">2023-02-13T20:06:50Z</dcterms:created>
  <dcterms:modified xsi:type="dcterms:W3CDTF">2024-05-13T08:46:38Z</dcterms:modified>
</cp:coreProperties>
</file>