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</p:sldMasterIdLst>
  <p:sldIdLst>
    <p:sldId id="263" r:id="rId2"/>
    <p:sldId id="269" r:id="rId3"/>
    <p:sldId id="268" r:id="rId4"/>
    <p:sldId id="264" r:id="rId5"/>
    <p:sldId id="256" r:id="rId6"/>
    <p:sldId id="267" r:id="rId7"/>
    <p:sldId id="265" r:id="rId8"/>
    <p:sldId id="259" r:id="rId9"/>
    <p:sldId id="2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E2AFCA-BD4A-4D53-A1A1-A2AC5B75E08D}" v="97" dt="2023-10-19T16:04:02.1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8" autoAdjust="0"/>
    <p:restoredTop sz="94660"/>
  </p:normalViewPr>
  <p:slideViewPr>
    <p:cSldViewPr snapToGrid="0">
      <p:cViewPr varScale="1">
        <p:scale>
          <a:sx n="10" d="100"/>
          <a:sy n="10" d="100"/>
        </p:scale>
        <p:origin x="132" y="-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A51E1D6-DCC0-4EAA-8CF9-896E67148618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7E30D6F-67ED-415C-8B5A-3E7BA7F4E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589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1E1D6-DCC0-4EAA-8CF9-896E67148618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0D6F-67ED-415C-8B5A-3E7BA7F4E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479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A51E1D6-DCC0-4EAA-8CF9-896E67148618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7E30D6F-67ED-415C-8B5A-3E7BA7F4E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795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1E1D6-DCC0-4EAA-8CF9-896E67148618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07E30D6F-67ED-415C-8B5A-3E7BA7F4E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311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A51E1D6-DCC0-4EAA-8CF9-896E67148618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7E30D6F-67ED-415C-8B5A-3E7BA7F4E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197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1E1D6-DCC0-4EAA-8CF9-896E67148618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0D6F-67ED-415C-8B5A-3E7BA7F4E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93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1E1D6-DCC0-4EAA-8CF9-896E67148618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0D6F-67ED-415C-8B5A-3E7BA7F4E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394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1E1D6-DCC0-4EAA-8CF9-896E67148618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0D6F-67ED-415C-8B5A-3E7BA7F4E89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739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1E1D6-DCC0-4EAA-8CF9-896E67148618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0D6F-67ED-415C-8B5A-3E7BA7F4E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45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A51E1D6-DCC0-4EAA-8CF9-896E67148618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7E30D6F-67ED-415C-8B5A-3E7BA7F4E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455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1E1D6-DCC0-4EAA-8CF9-896E67148618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0D6F-67ED-415C-8B5A-3E7BA7F4E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1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5A51E1D6-DCC0-4EAA-8CF9-896E67148618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07E30D6F-67ED-415C-8B5A-3E7BA7F4E89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11564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BA764C5-D03E-2362-5ED5-8C138EF29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Governance Models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C30D6C-5285-361A-43DF-F1865AEB7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998" y="2485697"/>
            <a:ext cx="11029615" cy="41515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Why Change?</a:t>
            </a:r>
          </a:p>
          <a:p>
            <a:r>
              <a:rPr lang="en-US" dirty="0"/>
              <a:t>Create ‘umbrella’ committee space where committees with common interests can have discussion</a:t>
            </a:r>
          </a:p>
          <a:p>
            <a:pPr lvl="1"/>
            <a:r>
              <a:rPr lang="en-US" dirty="0"/>
              <a:t>Closes gaps in communication &amp; create path to ‘report up’</a:t>
            </a:r>
          </a:p>
          <a:p>
            <a:r>
              <a:rPr lang="en-US" dirty="0"/>
              <a:t>Short term projects and initiatives can be addressed by the appropriate  ‘umbrella’ committee</a:t>
            </a:r>
          </a:p>
          <a:p>
            <a:r>
              <a:rPr lang="en-US" dirty="0"/>
              <a:t>Realign committee meeting times for efficiency and reduce the number of overlapping meetings.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Feedback Needed</a:t>
            </a:r>
          </a:p>
          <a:p>
            <a:r>
              <a:rPr lang="en-US" dirty="0"/>
              <a:t>What are the pros and cons of each model?</a:t>
            </a:r>
          </a:p>
          <a:p>
            <a:r>
              <a:rPr lang="en-US" dirty="0"/>
              <a:t>Additions? Subtractions? Realignment?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351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4B4A0-E17B-4641-624A-8DF161E5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Governance Models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E57AE8-31E3-92EB-AC3A-A34AB74012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Details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631F5C-E080-252A-B1D2-ADFEF24173E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Meeting day/time changes will begin Fall 24</a:t>
            </a:r>
          </a:p>
          <a:p>
            <a:r>
              <a:rPr lang="en-US" dirty="0"/>
              <a:t>Why now? Meeting day/time changes need to be agreed upon before faculty can complete the 24/25-26/27 committee assignments, and complete the SBVC Governance Handbook</a:t>
            </a:r>
          </a:p>
          <a:p>
            <a:r>
              <a:rPr lang="en-US" dirty="0"/>
              <a:t>Creation or review of committee charges and membership will begin immediately after meeting pattern is approved.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F98EED-A706-EE92-47DA-AEB7B97CD4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Fun Stuff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1DED53-16D3-BE84-3274-135C7421CE2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/>
              <a:t>Working with District to better align District &amp; Campus meetings</a:t>
            </a:r>
          </a:p>
          <a:p>
            <a:r>
              <a:rPr lang="en-US" dirty="0"/>
              <a:t>Dedicated time period for Division/Department Meetings</a:t>
            </a:r>
          </a:p>
          <a:p>
            <a:r>
              <a:rPr lang="en-US" dirty="0"/>
              <a:t>Campus Leadership will no longer be scheduled to simultaneously attend 2-4 meetings</a:t>
            </a:r>
          </a:p>
          <a:p>
            <a:r>
              <a:rPr lang="en-US" dirty="0"/>
              <a:t>Passing time and driving time between meetings</a:t>
            </a:r>
          </a:p>
        </p:txBody>
      </p:sp>
    </p:spTree>
    <p:extLst>
      <p:ext uri="{BB962C8B-B14F-4D97-AF65-F5344CB8AC3E}">
        <p14:creationId xmlns:p14="http://schemas.microsoft.com/office/powerpoint/2010/main" val="428525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3127C36-AA64-1A85-92D7-C04C01F3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1" y="652746"/>
            <a:ext cx="11029616" cy="988332"/>
          </a:xfrm>
        </p:spPr>
        <p:txBody>
          <a:bodyPr/>
          <a:lstStyle/>
          <a:p>
            <a:r>
              <a:rPr lang="en-US" dirty="0"/>
              <a:t>Current Committee Meeting Pattern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E9B4B70-FB53-DC18-453A-EC80C2AEAC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191" y="2294256"/>
            <a:ext cx="11110913" cy="399573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062842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3C26E43-68D9-66A1-DFA6-53D1E3BE3F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4381" y="1206853"/>
            <a:ext cx="4109060" cy="1268078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A7A173A-E4C6-35C1-E492-0F57410AFB95}"/>
              </a:ext>
            </a:extLst>
          </p:cNvPr>
          <p:cNvCxnSpPr/>
          <p:nvPr/>
        </p:nvCxnSpPr>
        <p:spPr>
          <a:xfrm flipH="1">
            <a:off x="6731876" y="1918138"/>
            <a:ext cx="2049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339D3A3-9955-E678-F09F-BA6D6EC82D20}"/>
              </a:ext>
            </a:extLst>
          </p:cNvPr>
          <p:cNvCxnSpPr/>
          <p:nvPr/>
        </p:nvCxnSpPr>
        <p:spPr>
          <a:xfrm flipV="1">
            <a:off x="3105807" y="2474931"/>
            <a:ext cx="1098574" cy="399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F02BA6D-21B3-EBA7-B02F-36106DC55156}"/>
              </a:ext>
            </a:extLst>
          </p:cNvPr>
          <p:cNvCxnSpPr/>
          <p:nvPr/>
        </p:nvCxnSpPr>
        <p:spPr>
          <a:xfrm flipV="1">
            <a:off x="5008179" y="2474931"/>
            <a:ext cx="0" cy="4259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DC09D17-68FE-C404-D9F9-73BACB970946}"/>
              </a:ext>
            </a:extLst>
          </p:cNvPr>
          <p:cNvCxnSpPr/>
          <p:nvPr/>
        </p:nvCxnSpPr>
        <p:spPr>
          <a:xfrm flipH="1" flipV="1">
            <a:off x="6484883" y="2433145"/>
            <a:ext cx="199696" cy="4414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CDDBE2E-D079-B3AF-F865-956DFCCC81E8}"/>
              </a:ext>
            </a:extLst>
          </p:cNvPr>
          <p:cNvCxnSpPr/>
          <p:nvPr/>
        </p:nvCxnSpPr>
        <p:spPr>
          <a:xfrm flipH="1" flipV="1">
            <a:off x="6689834" y="2474931"/>
            <a:ext cx="2427405" cy="399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7773A392-8D62-B5D0-4D6D-D64DBD3D5CF2}"/>
              </a:ext>
            </a:extLst>
          </p:cNvPr>
          <p:cNvSpPr txBox="1"/>
          <p:nvPr/>
        </p:nvSpPr>
        <p:spPr>
          <a:xfrm>
            <a:off x="998483" y="1371600"/>
            <a:ext cx="1734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MODEL ONE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BFF0A43-A62F-B6AE-A8A6-79FE320858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6805" y="2795751"/>
            <a:ext cx="9187468" cy="390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430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:a16="http://schemas.microsoft.com/office/drawing/2014/main" id="{334EF4A6-A4FA-045F-21CF-83439D086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6850" y="16605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6F58B6D-CBFF-68AD-61F7-B2DA6D3AF0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089620"/>
              </p:ext>
            </p:extLst>
          </p:nvPr>
        </p:nvGraphicFramePr>
        <p:xfrm>
          <a:off x="903890" y="609636"/>
          <a:ext cx="10886491" cy="6185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0096">
                  <a:extLst>
                    <a:ext uri="{9D8B030D-6E8A-4147-A177-3AD203B41FA5}">
                      <a16:colId xmlns:a16="http://schemas.microsoft.com/office/drawing/2014/main" val="157301793"/>
                    </a:ext>
                  </a:extLst>
                </a:gridCol>
                <a:gridCol w="3828795">
                  <a:extLst>
                    <a:ext uri="{9D8B030D-6E8A-4147-A177-3AD203B41FA5}">
                      <a16:colId xmlns:a16="http://schemas.microsoft.com/office/drawing/2014/main" val="1869295230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414336409"/>
                    </a:ext>
                  </a:extLst>
                </a:gridCol>
              </a:tblGrid>
              <a:tr h="30030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Shared Governance Draft: Reporting Model One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Membership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862116"/>
                  </a:ext>
                </a:extLst>
              </a:tr>
              <a:tr h="117506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College Council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President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CTA Representative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CSEA Representative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Classified Senate Representative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Academic Senate President (co-chair)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Budget &amp; Facilities Chair(s)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Institutional Effectiveness Chair(s)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Instructional Efficacy Chair(s)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Student Success Chair(s)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Enrollment Management Chair(s)</a:t>
                      </a:r>
                      <a:b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Faculty Leads: Accreditation, Curriculum, Program Review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Student Government Representative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61404503"/>
                  </a:ext>
                </a:extLst>
              </a:tr>
              <a:tr h="1034850">
                <a:tc>
                  <a:txBody>
                    <a:bodyPr/>
                    <a:lstStyle/>
                    <a:p>
                      <a:pPr marL="45720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Budget &amp; Facilities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Vice President of Administrative Services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Budget Committee Chair(s)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Facilities &amp; Safety Committee Chair(s)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Technology Committee Chair(s)</a:t>
                      </a:r>
                      <a:b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CSEA Representative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Program Review Representative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Student Government Representative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Affinity Groups Representatives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Interested Faculty, Staff, Administration and Students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25036127"/>
                  </a:ext>
                </a:extLst>
              </a:tr>
              <a:tr h="1014980">
                <a:tc>
                  <a:txBody>
                    <a:bodyPr/>
                    <a:lstStyle/>
                    <a:p>
                      <a:pPr marL="45720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Research &amp; Effectiveness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Dean of Institutional Research, Planning, and Effectiveness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Program Review Faculty Lead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Outcomes Faculty Lead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Professional Development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CSEA Representative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Classified Senate Representative</a:t>
                      </a:r>
                      <a:b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Student Government Representative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Affinity Groups Representatives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Interested Faculty, Staff, Administration and Students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36739556"/>
                  </a:ext>
                </a:extLst>
              </a:tr>
              <a:tr h="1175062">
                <a:tc>
                  <a:txBody>
                    <a:bodyPr/>
                    <a:lstStyle/>
                    <a:p>
                      <a:pPr marL="45720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Instructional Engagement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Vice President of Instruction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Accreditation Faculty Lead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Curriculum Faculty Lead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Academic Senate President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Distance Education Chair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CSEA Representative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Guided Pathways Chair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Affinity Groups Representatives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Classified Senate Representative</a:t>
                      </a:r>
                      <a:b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Student Government Representative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Interested Faculty, Staff, Administration and Students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444187061"/>
                  </a:ext>
                </a:extLst>
              </a:tr>
              <a:tr h="1285877">
                <a:tc>
                  <a:txBody>
                    <a:bodyPr/>
                    <a:lstStyle/>
                    <a:p>
                      <a:pPr marL="45720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Student Engagement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Vice President of Student Services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Academic Senate Vice President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Equity, Inclusion, and Anti-Racism Chair(s) (New Committee)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Enrollment management Chair(s)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Matriculation/SSSP Leads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CSEA Representative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Classified Senate Representative</a:t>
                      </a:r>
                      <a:b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Student Government Representative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Interested Faculty, Staff, Administration and Students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Student Government Representative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891665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1462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8FC4514-0423-C6CA-F4F1-CC9118638F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966" y="609600"/>
            <a:ext cx="11277600" cy="6217444"/>
          </a:xfrm>
          <a:prstGeom prst="rect">
            <a:avLst/>
          </a:prstGeom>
        </p:spPr>
      </p:pic>
      <p:sp>
        <p:nvSpPr>
          <p:cNvPr id="3" name="Star: 5 Points 2">
            <a:extLst>
              <a:ext uri="{FF2B5EF4-FFF2-40B4-BE49-F238E27FC236}">
                <a16:creationId xmlns:a16="http://schemas.microsoft.com/office/drawing/2014/main" id="{086238E3-9A9D-E96F-0656-90DF4F67A072}"/>
              </a:ext>
            </a:extLst>
          </p:cNvPr>
          <p:cNvSpPr/>
          <p:nvPr/>
        </p:nvSpPr>
        <p:spPr>
          <a:xfrm>
            <a:off x="6148553" y="1476703"/>
            <a:ext cx="204952" cy="162911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911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3">
            <a:extLst>
              <a:ext uri="{FF2B5EF4-FFF2-40B4-BE49-F238E27FC236}">
                <a16:creationId xmlns:a16="http://schemas.microsoft.com/office/drawing/2014/main" id="{5F01BAE2-8145-2554-EEA3-810ED5BC9B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3469" y="871795"/>
            <a:ext cx="4109060" cy="1268078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9BF5E5A4-36D6-399A-90ED-3E8A0BA4F9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7171" y="2160554"/>
            <a:ext cx="6456224" cy="4298053"/>
          </a:xfrm>
          <a:prstGeom prst="rect">
            <a:avLst/>
          </a:prstGeom>
        </p:spPr>
      </p:pic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46415EDF-3FAF-E2A9-0112-A26978C9FD7B}"/>
              </a:ext>
            </a:extLst>
          </p:cNvPr>
          <p:cNvCxnSpPr>
            <a:cxnSpLocks/>
          </p:cNvCxnSpPr>
          <p:nvPr/>
        </p:nvCxnSpPr>
        <p:spPr>
          <a:xfrm flipV="1">
            <a:off x="3794234" y="2181236"/>
            <a:ext cx="672707" cy="2729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FE20D3FE-B4D6-2F1A-7442-B59A7EEA1946}"/>
              </a:ext>
            </a:extLst>
          </p:cNvPr>
          <p:cNvCxnSpPr>
            <a:cxnSpLocks/>
          </p:cNvCxnSpPr>
          <p:nvPr/>
        </p:nvCxnSpPr>
        <p:spPr>
          <a:xfrm flipV="1">
            <a:off x="5439104" y="2179155"/>
            <a:ext cx="0" cy="2669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A3193746-84DF-D69B-3DF0-399D1796A019}"/>
              </a:ext>
            </a:extLst>
          </p:cNvPr>
          <p:cNvCxnSpPr>
            <a:cxnSpLocks/>
            <a:endCxn id="44" idx="2"/>
          </p:cNvCxnSpPr>
          <p:nvPr/>
        </p:nvCxnSpPr>
        <p:spPr>
          <a:xfrm flipH="1" flipV="1">
            <a:off x="6137999" y="2139873"/>
            <a:ext cx="620153" cy="3195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9D185E78-215F-30E7-47C5-20FA688D043D}"/>
              </a:ext>
            </a:extLst>
          </p:cNvPr>
          <p:cNvCxnSpPr>
            <a:cxnSpLocks/>
          </p:cNvCxnSpPr>
          <p:nvPr/>
        </p:nvCxnSpPr>
        <p:spPr>
          <a:xfrm flipH="1" flipV="1">
            <a:off x="6521471" y="2154282"/>
            <a:ext cx="1455881" cy="2998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7026055D-019B-C208-AE09-6A0CA918F991}"/>
              </a:ext>
            </a:extLst>
          </p:cNvPr>
          <p:cNvCxnSpPr/>
          <p:nvPr/>
        </p:nvCxnSpPr>
        <p:spPr>
          <a:xfrm flipH="1">
            <a:off x="6526925" y="1563189"/>
            <a:ext cx="23122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597ADDAC-426C-CD71-56E4-B94E4C5BCCAA}"/>
              </a:ext>
            </a:extLst>
          </p:cNvPr>
          <p:cNvSpPr txBox="1"/>
          <p:nvPr/>
        </p:nvSpPr>
        <p:spPr>
          <a:xfrm>
            <a:off x="567559" y="1182414"/>
            <a:ext cx="2165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MODEL TWO</a:t>
            </a:r>
          </a:p>
        </p:txBody>
      </p:sp>
    </p:spTree>
    <p:extLst>
      <p:ext uri="{BB962C8B-B14F-4D97-AF65-F5344CB8AC3E}">
        <p14:creationId xmlns:p14="http://schemas.microsoft.com/office/powerpoint/2010/main" val="114717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71A9EC1-95EF-4C83-96FD-BF8DE7238D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623569"/>
              </p:ext>
            </p:extLst>
          </p:nvPr>
        </p:nvGraphicFramePr>
        <p:xfrm>
          <a:off x="424030" y="595954"/>
          <a:ext cx="11343939" cy="6173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1">
                  <a:extLst>
                    <a:ext uri="{9D8B030D-6E8A-4147-A177-3AD203B41FA5}">
                      <a16:colId xmlns:a16="http://schemas.microsoft.com/office/drawing/2014/main" val="1669679133"/>
                    </a:ext>
                  </a:extLst>
                </a:gridCol>
                <a:gridCol w="4819425">
                  <a:extLst>
                    <a:ext uri="{9D8B030D-6E8A-4147-A177-3AD203B41FA5}">
                      <a16:colId xmlns:a16="http://schemas.microsoft.com/office/drawing/2014/main" val="3542092336"/>
                    </a:ext>
                  </a:extLst>
                </a:gridCol>
                <a:gridCol w="3781313">
                  <a:extLst>
                    <a:ext uri="{9D8B030D-6E8A-4147-A177-3AD203B41FA5}">
                      <a16:colId xmlns:a16="http://schemas.microsoft.com/office/drawing/2014/main" val="15347959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Shared Governance Draft: Model Two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Membership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7659284"/>
                  </a:ext>
                </a:extLst>
              </a:tr>
              <a:tr h="21098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College Council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President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CTA Representative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CSEA Representative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Classified Senate Representative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Academic Senate President (co-chair)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Resources &amp; Planning Chair(s)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Instructional Engagement Chair(s)Student Engagement Chairs(s)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Campus Engagement Chair(s)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Faculty Leads: Accreditation, Curriculum, Program Review Professional Development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Student Government Representative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22276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Resources &amp; Planning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Vice President of Administrative Services</a:t>
                      </a:r>
                      <a:b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Dean of Institutional Research, Planning, and Effectiveness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Budget Committee Chair(s)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Facilities &amp; Safety Committee Chair(s)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Technology Committee Chair(s)</a:t>
                      </a:r>
                      <a:b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Program Review Committee Chair(s)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Classified Senate Representative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CSEA Representative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Student Government Representative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Interested Faculty, Staff, Administration and Students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Affinity Groups Representatives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34719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Instructional Engagement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Vice President of Instruction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Accreditation Faculty Lead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Curriculum Faculty Lead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Academic Senate President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Distance Education Chair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Guided Pathways Chair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CSEA Representative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Classified Senate Representative</a:t>
                      </a:r>
                      <a:b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Student Government Representative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Interested Faculty, Staff, Administration and Students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Affinity Groups Representatives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194318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Student Engagement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Vice President of Student Services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Academic Senate Vice President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Enrollment Management</a:t>
                      </a:r>
                      <a:b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CSEA Representative</a:t>
                      </a:r>
                      <a:b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Classified Senate Representative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Classified Senate Representative</a:t>
                      </a:r>
                      <a:b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Student Government Representative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Interested Faculty, Staff, Administration and Students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kern="12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Affinity Groups Representatives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60051013"/>
                  </a:ext>
                </a:extLst>
              </a:tr>
              <a:tr h="145629">
                <a:tc>
                  <a:txBody>
                    <a:bodyPr/>
                    <a:lstStyle/>
                    <a:p>
                      <a:pPr marL="45720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Campus Engagement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Dean of Student Engagement &amp; Wellness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Professional Development Chair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Arts &amp; Lectures Chair(s)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Equity, Inclusion &amp; </a:t>
                      </a: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Anit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-Racism Chair(s)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Classified Senate Representative</a:t>
                      </a:r>
                      <a:b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Student Government Representative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Interested Faculty, Staff, Administration and Students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Affinity Groups Representatives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704455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1017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FFF5A32-2DC6-9385-D1B7-2BE3B68D1F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1" y="599090"/>
            <a:ext cx="11235558" cy="6227954"/>
          </a:xfrm>
          <a:prstGeom prst="rect">
            <a:avLst/>
          </a:prstGeom>
        </p:spPr>
      </p:pic>
      <p:sp>
        <p:nvSpPr>
          <p:cNvPr id="5" name="Star: 5 Points 4">
            <a:extLst>
              <a:ext uri="{FF2B5EF4-FFF2-40B4-BE49-F238E27FC236}">
                <a16:creationId xmlns:a16="http://schemas.microsoft.com/office/drawing/2014/main" id="{A156465F-459D-1150-39B0-95D5337955CA}"/>
              </a:ext>
            </a:extLst>
          </p:cNvPr>
          <p:cNvSpPr/>
          <p:nvPr/>
        </p:nvSpPr>
        <p:spPr>
          <a:xfrm>
            <a:off x="6119649" y="1471449"/>
            <a:ext cx="204952" cy="162911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99102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20610</TotalTime>
  <Words>693</Words>
  <Application>Microsoft Office PowerPoint</Application>
  <PresentationFormat>Widescreen</PresentationFormat>
  <Paragraphs>130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Dividend</vt:lpstr>
      <vt:lpstr>Shared Governance Models</vt:lpstr>
      <vt:lpstr>Shared Governance Models</vt:lpstr>
      <vt:lpstr>Current Committee Meeting Pattern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Shared Governance Models</dc:title>
  <dc:creator>Huston, Celia J.</dc:creator>
  <cp:lastModifiedBy>Celia J. Huston</cp:lastModifiedBy>
  <cp:revision>3</cp:revision>
  <dcterms:created xsi:type="dcterms:W3CDTF">2023-09-26T14:31:15Z</dcterms:created>
  <dcterms:modified xsi:type="dcterms:W3CDTF">2023-10-21T19:51:50Z</dcterms:modified>
</cp:coreProperties>
</file>