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handoutMasterIdLst>
    <p:handoutMasterId r:id="rId18"/>
  </p:handoutMasterIdLst>
  <p:sldIdLst>
    <p:sldId id="258" r:id="rId5"/>
    <p:sldId id="263" r:id="rId6"/>
    <p:sldId id="272" r:id="rId7"/>
    <p:sldId id="259" r:id="rId8"/>
    <p:sldId id="275" r:id="rId9"/>
    <p:sldId id="270" r:id="rId10"/>
    <p:sldId id="279" r:id="rId11"/>
    <p:sldId id="278" r:id="rId12"/>
    <p:sldId id="256" r:id="rId13"/>
    <p:sldId id="274" r:id="rId14"/>
    <p:sldId id="262" r:id="rId15"/>
    <p:sldId id="271" r:id="rId16"/>
    <p:sldId id="27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EFE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9A278A-D751-7BDB-7695-6E4A141FA184}" v="33" dt="2022-09-21T19:00:31.699"/>
  </p1510:revLst>
</p1510:revInfo>
</file>

<file path=ppt/tableStyles.xml><?xml version="1.0" encoding="utf-8"?>
<a:tblStyleLst xmlns:a="http://schemas.openxmlformats.org/drawingml/2006/main" def="{306799F8-075E-4A3A-A7F6-7FBC6576F1A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12" autoAdjust="0"/>
  </p:normalViewPr>
  <p:slideViewPr>
    <p:cSldViewPr snapToGrid="0">
      <p:cViewPr varScale="1">
        <p:scale>
          <a:sx n="106" d="100"/>
          <a:sy n="106" d="100"/>
        </p:scale>
        <p:origin x="7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2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47F476-161E-4A04-A0FB-965A0EEB43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2E49AB-875B-42C8-941C-0DE0DBD2D3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6B955-9ABA-47D4-BA0F-43D209E6DE06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FBA4A-EC84-4A1C-951D-F76333FEE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85306-E124-4DA3-9455-10E28A78FE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AA0D8-202C-4D3D-887A-429ECB6FFB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06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5128" y="1397977"/>
            <a:ext cx="8361229" cy="3007447"/>
          </a:xfrm>
        </p:spPr>
        <p:txBody>
          <a:bodyPr anchor="ctr" anchorCtr="0">
            <a:noAutofit/>
          </a:bodyPr>
          <a:lstStyle>
            <a:lvl1pPr algn="ctr">
              <a:defRPr sz="66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4475023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t>9/21/2022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79965FD7-DA9A-4AFB-B8C8-34AC1FEE9F72}"/>
              </a:ext>
            </a:extLst>
          </p:cNvPr>
          <p:cNvSpPr/>
          <p:nvPr userDrawn="1"/>
        </p:nvSpPr>
        <p:spPr>
          <a:xfrm flipV="1">
            <a:off x="887674" y="726883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L-Shape 14">
            <a:extLst>
              <a:ext uri="{FF2B5EF4-FFF2-40B4-BE49-F238E27FC236}">
                <a16:creationId xmlns:a16="http://schemas.microsoft.com/office/drawing/2014/main" id="{92465177-72B9-4DCF-8F98-0C79F3EE32EC}"/>
              </a:ext>
            </a:extLst>
          </p:cNvPr>
          <p:cNvSpPr/>
          <p:nvPr userDrawn="1"/>
        </p:nvSpPr>
        <p:spPr>
          <a:xfrm rot="10800000" flipV="1">
            <a:off x="8532326" y="1820272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B5516E7A-AEB0-4772-8098-8B0F8B5F1126}"/>
              </a:ext>
            </a:extLst>
          </p:cNvPr>
          <p:cNvSpPr/>
          <p:nvPr userDrawn="1"/>
        </p:nvSpPr>
        <p:spPr>
          <a:xfrm flipV="1">
            <a:off x="752858" y="609652"/>
            <a:ext cx="3152309" cy="4408489"/>
          </a:xfrm>
          <a:prstGeom prst="corner">
            <a:avLst>
              <a:gd name="adj1" fmla="val 6149"/>
              <a:gd name="adj2" fmla="val 68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E864F603-D3F0-4241-9005-3F6C3BD62BEF}"/>
              </a:ext>
            </a:extLst>
          </p:cNvPr>
          <p:cNvSpPr/>
          <p:nvPr userDrawn="1"/>
        </p:nvSpPr>
        <p:spPr>
          <a:xfrm flipH="1">
            <a:off x="8286318" y="1685652"/>
            <a:ext cx="3152309" cy="4408489"/>
          </a:xfrm>
          <a:prstGeom prst="corner">
            <a:avLst>
              <a:gd name="adj1" fmla="val 6773"/>
              <a:gd name="adj2" fmla="val 68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1295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F04-6424-4B70-94D1-FC932CBBDD9B}" type="datetimeFigureOut">
              <a:rPr lang="en-US" noProof="0" smtClean="0"/>
              <a:t>9/21/2022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91236E78-C797-4C31-BA0C-DB193BAF6D2D}"/>
              </a:ext>
            </a:extLst>
          </p:cNvPr>
          <p:cNvSpPr/>
          <p:nvPr userDrawn="1"/>
        </p:nvSpPr>
        <p:spPr>
          <a:xfrm rot="10800000" flipV="1">
            <a:off x="8391654" y="1873024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id="{BFA658F0-F295-40A9-8BA8-1F6CBDFBBE09}"/>
              </a:ext>
            </a:extLst>
          </p:cNvPr>
          <p:cNvSpPr/>
          <p:nvPr userDrawn="1"/>
        </p:nvSpPr>
        <p:spPr>
          <a:xfrm flipH="1">
            <a:off x="8152968" y="1752327"/>
            <a:ext cx="3152309" cy="4408489"/>
          </a:xfrm>
          <a:prstGeom prst="corner">
            <a:avLst>
              <a:gd name="adj1" fmla="val 7085"/>
              <a:gd name="adj2" fmla="val 775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007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F04-6424-4B70-94D1-FC932CBBDD9B}" type="datetimeFigureOut">
              <a:rPr lang="en-US" noProof="0" smtClean="0"/>
              <a:t>9/21/2022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2544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F04-6424-4B70-94D1-FC932CBBDD9B}" type="datetimeFigureOut">
              <a:rPr lang="en-US" noProof="0" smtClean="0"/>
              <a:t>9/21/2022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FD1631-6749-4027-9415-B72D163BBD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0471" y="2297695"/>
            <a:ext cx="9071059" cy="2767600"/>
          </a:xfrm>
        </p:spPr>
        <p:txBody>
          <a:bodyPr anchor="ctr"/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6103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F04-6424-4B70-94D1-FC932CBBDD9B}" type="datetimeFigureOut">
              <a:rPr lang="en-US" noProof="0" smtClean="0"/>
              <a:t>9/21/2022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9014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Second Option">
    <p:bg bwMode="grayWhite">
      <p:bgPr>
        <a:gradFill flip="none" rotWithShape="1">
          <a:gsLst>
            <a:gs pos="0">
              <a:schemeClr val="tx2">
                <a:lumMod val="50000"/>
              </a:schemeClr>
            </a:gs>
            <a:gs pos="34000">
              <a:schemeClr val="tx2"/>
            </a:gs>
            <a:gs pos="66000">
              <a:schemeClr val="tx2">
                <a:lumMod val="75000"/>
              </a:schemeClr>
            </a:gs>
            <a:gs pos="97000">
              <a:schemeClr val="tx2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-Shape 9">
            <a:extLst>
              <a:ext uri="{FF2B5EF4-FFF2-40B4-BE49-F238E27FC236}">
                <a16:creationId xmlns:a16="http://schemas.microsoft.com/office/drawing/2014/main" id="{13412040-642F-40C5-8AB5-C0E8D41B481B}"/>
              </a:ext>
            </a:extLst>
          </p:cNvPr>
          <p:cNvSpPr/>
          <p:nvPr userDrawn="1"/>
        </p:nvSpPr>
        <p:spPr>
          <a:xfrm flipV="1">
            <a:off x="870090" y="709300"/>
            <a:ext cx="2772000" cy="2772000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 title="Side bar">
            <a:extLst>
              <a:ext uri="{FF2B5EF4-FFF2-40B4-BE49-F238E27FC236}">
                <a16:creationId xmlns:a16="http://schemas.microsoft.com/office/drawing/2014/main" id="{BADD331D-DA8D-4D47-A2BB-F4875FDB16A4}"/>
              </a:ext>
            </a:extLst>
          </p:cNvPr>
          <p:cNvSpPr/>
          <p:nvPr userDrawn="1"/>
        </p:nvSpPr>
        <p:spPr>
          <a:xfrm rot="5400000">
            <a:off x="5791174" y="457175"/>
            <a:ext cx="609651" cy="121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97977" y="1151796"/>
            <a:ext cx="9504485" cy="3007447"/>
          </a:xfrm>
        </p:spPr>
        <p:txBody>
          <a:bodyPr anchor="ctr" anchorCtr="0">
            <a:noAutofit/>
          </a:bodyPr>
          <a:lstStyle>
            <a:lvl1pPr algn="ctr">
              <a:defRPr sz="660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7977" y="4897053"/>
            <a:ext cx="950448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pPr/>
              <a:t>9/21/2022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68D376A1-CC76-4C90-B2CF-F89EA13E7942}"/>
              </a:ext>
            </a:extLst>
          </p:cNvPr>
          <p:cNvSpPr/>
          <p:nvPr userDrawn="1"/>
        </p:nvSpPr>
        <p:spPr>
          <a:xfrm rot="10800000" flipV="1">
            <a:off x="8549910" y="1820273"/>
            <a:ext cx="2772000" cy="2772000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B5516E7A-AEB0-4772-8098-8B0F8B5F1126}"/>
              </a:ext>
            </a:extLst>
          </p:cNvPr>
          <p:cNvSpPr/>
          <p:nvPr userDrawn="1"/>
        </p:nvSpPr>
        <p:spPr>
          <a:xfrm flipV="1">
            <a:off x="752858" y="609652"/>
            <a:ext cx="3152309" cy="3007448"/>
          </a:xfrm>
          <a:prstGeom prst="corner">
            <a:avLst>
              <a:gd name="adj1" fmla="val 6089"/>
              <a:gd name="adj2" fmla="val 6769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E864F603-D3F0-4241-9005-3F6C3BD62BEF}"/>
              </a:ext>
            </a:extLst>
          </p:cNvPr>
          <p:cNvSpPr/>
          <p:nvPr userDrawn="1"/>
        </p:nvSpPr>
        <p:spPr>
          <a:xfrm flipH="1">
            <a:off x="8286317" y="1685653"/>
            <a:ext cx="3152309" cy="3007448"/>
          </a:xfrm>
          <a:prstGeom prst="corner">
            <a:avLst>
              <a:gd name="adj1" fmla="val 6089"/>
              <a:gd name="adj2" fmla="val 6442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33502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9601200" cy="720213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84671"/>
            <a:ext cx="9601200" cy="438272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F04-6424-4B70-94D1-FC932CBBDD9B}" type="datetimeFigureOut">
              <a:rPr lang="en-US" noProof="0" smtClean="0"/>
              <a:t>9/21/2022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EFB83C-E1EC-41AC-BFF6-9D094E2D43C6}"/>
              </a:ext>
            </a:extLst>
          </p:cNvPr>
          <p:cNvCxnSpPr/>
          <p:nvPr userDrawn="1"/>
        </p:nvCxnSpPr>
        <p:spPr>
          <a:xfrm>
            <a:off x="1465008" y="1445344"/>
            <a:ext cx="9468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94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 and Picture"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0A2BD38-4A6C-44EB-900D-A3E3AE37854F}"/>
              </a:ext>
            </a:extLst>
          </p:cNvPr>
          <p:cNvSpPr/>
          <p:nvPr userDrawn="1"/>
        </p:nvSpPr>
        <p:spPr>
          <a:xfrm>
            <a:off x="6581723" y="404614"/>
            <a:ext cx="5191176" cy="604877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36000">
                <a:schemeClr val="tx2"/>
              </a:gs>
              <a:gs pos="69000">
                <a:schemeClr val="tx2">
                  <a:lumMod val="75000"/>
                </a:schemeClr>
              </a:gs>
              <a:gs pos="97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222C1B9-FA56-4CEA-AD98-25A595D942F8}"/>
              </a:ext>
            </a:extLst>
          </p:cNvPr>
          <p:cNvSpPr/>
          <p:nvPr userDrawn="1"/>
        </p:nvSpPr>
        <p:spPr bwMode="white">
          <a:xfrm>
            <a:off x="7040199" y="564425"/>
            <a:ext cx="4356000" cy="4464000"/>
          </a:xfrm>
          <a:prstGeom prst="ellipse">
            <a:avLst/>
          </a:prstGeom>
          <a:noFill/>
          <a:ln w="12382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 title="Background Shape"/>
          <p:cNvSpPr/>
          <p:nvPr/>
        </p:nvSpPr>
        <p:spPr>
          <a:xfrm>
            <a:off x="0" y="376"/>
            <a:ext cx="6096000" cy="68576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586246" y="400665"/>
            <a:ext cx="4858460" cy="1428136"/>
          </a:xfrm>
        </p:spPr>
        <p:txBody>
          <a:bodyPr anchor="ctr" anchorCtr="0">
            <a:no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246" y="2113935"/>
            <a:ext cx="4858460" cy="4247186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246" y="6443554"/>
            <a:ext cx="132432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pPr/>
              <a:t>9/21/2022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25377" y="6453386"/>
            <a:ext cx="2619329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87939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6024000" y="0"/>
            <a:ext cx="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786B981-6A78-425B-97A2-BA24E40DB7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761" y="670570"/>
            <a:ext cx="4151312" cy="4248000"/>
          </a:xfrm>
          <a:prstGeom prst="ellipse">
            <a:avLst/>
          </a:prstGeom>
          <a:ln w="38100">
            <a:solidFill>
              <a:schemeClr val="bg2"/>
            </a:solidFill>
          </a:ln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A21C7D74-31FD-4638-819B-6F7351A17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47294" y="5188236"/>
            <a:ext cx="4858459" cy="1126906"/>
          </a:xfrm>
          <a:solidFill>
            <a:schemeClr val="bg2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1pPr>
            <a:lvl2pPr marL="530352" indent="0" algn="ctr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987552" indent="0" algn="ctr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 marL="1444752" indent="0" algn="ctr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901952" indent="0" algn="ctr">
              <a:buNone/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id="{CB430D22-8AAF-444F-A6CE-7C02859083DF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516927" y="335049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L-Shape 22">
            <a:extLst>
              <a:ext uri="{FF2B5EF4-FFF2-40B4-BE49-F238E27FC236}">
                <a16:creationId xmlns:a16="http://schemas.microsoft.com/office/drawing/2014/main" id="{0D8BA010-8544-4718-9EA3-B0248C963FD4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5085711" y="33029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L-Shape 23">
            <a:extLst>
              <a:ext uri="{FF2B5EF4-FFF2-40B4-BE49-F238E27FC236}">
                <a16:creationId xmlns:a16="http://schemas.microsoft.com/office/drawing/2014/main" id="{C0FFB550-21A6-456B-BA1A-EF145674866C}"/>
              </a:ext>
            </a:extLst>
          </p:cNvPr>
          <p:cNvSpPr>
            <a:spLocks noChangeAspect="1"/>
          </p:cNvSpPr>
          <p:nvPr userDrawn="1"/>
        </p:nvSpPr>
        <p:spPr>
          <a:xfrm>
            <a:off x="522817" y="1476927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L-Shape 24">
            <a:extLst>
              <a:ext uri="{FF2B5EF4-FFF2-40B4-BE49-F238E27FC236}">
                <a16:creationId xmlns:a16="http://schemas.microsoft.com/office/drawing/2014/main" id="{70EF88E9-8CAC-422B-A9A6-D9FD1F17DAE2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5081769" y="148200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8449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0A2BD38-4A6C-44EB-900D-A3E3AE37854F}"/>
              </a:ext>
            </a:extLst>
          </p:cNvPr>
          <p:cNvSpPr/>
          <p:nvPr userDrawn="1"/>
        </p:nvSpPr>
        <p:spPr>
          <a:xfrm>
            <a:off x="6581723" y="404614"/>
            <a:ext cx="5191176" cy="604877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36000">
                <a:schemeClr val="tx2"/>
              </a:gs>
              <a:gs pos="69000">
                <a:schemeClr val="tx2">
                  <a:lumMod val="75000"/>
                </a:schemeClr>
              </a:gs>
              <a:gs pos="97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 title="Background Shape"/>
          <p:cNvSpPr/>
          <p:nvPr/>
        </p:nvSpPr>
        <p:spPr>
          <a:xfrm>
            <a:off x="0" y="376"/>
            <a:ext cx="6096000" cy="68576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586246" y="400665"/>
            <a:ext cx="4858460" cy="1428136"/>
          </a:xfrm>
        </p:spPr>
        <p:txBody>
          <a:bodyPr anchor="ctr" anchorCtr="0">
            <a:no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246" y="2113935"/>
            <a:ext cx="4858460" cy="4247186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246" y="6443554"/>
            <a:ext cx="132432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pPr/>
              <a:t>9/21/2022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25377" y="6453386"/>
            <a:ext cx="2619329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87939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6024000" y="0"/>
            <a:ext cx="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id="{CB430D22-8AAF-444F-A6CE-7C02859083DF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516927" y="335049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L-Shape 22">
            <a:extLst>
              <a:ext uri="{FF2B5EF4-FFF2-40B4-BE49-F238E27FC236}">
                <a16:creationId xmlns:a16="http://schemas.microsoft.com/office/drawing/2014/main" id="{0D8BA010-8544-4718-9EA3-B0248C963FD4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5085711" y="33029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L-Shape 23">
            <a:extLst>
              <a:ext uri="{FF2B5EF4-FFF2-40B4-BE49-F238E27FC236}">
                <a16:creationId xmlns:a16="http://schemas.microsoft.com/office/drawing/2014/main" id="{C0FFB550-21A6-456B-BA1A-EF145674866C}"/>
              </a:ext>
            </a:extLst>
          </p:cNvPr>
          <p:cNvSpPr>
            <a:spLocks noChangeAspect="1"/>
          </p:cNvSpPr>
          <p:nvPr userDrawn="1"/>
        </p:nvSpPr>
        <p:spPr>
          <a:xfrm>
            <a:off x="522817" y="1476927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L-Shape 24">
            <a:extLst>
              <a:ext uri="{FF2B5EF4-FFF2-40B4-BE49-F238E27FC236}">
                <a16:creationId xmlns:a16="http://schemas.microsoft.com/office/drawing/2014/main" id="{70EF88E9-8CAC-422B-A9A6-D9FD1F17DAE2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5081769" y="148200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D439475-E625-4449-B42E-8F291D64A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360" y="518474"/>
            <a:ext cx="4910394" cy="5759777"/>
          </a:xfrm>
          <a:solidFill>
            <a:schemeClr val="bg2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1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lang="en-US" sz="18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lang="en-US" sz="16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lang="en-US"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lang="en-US"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marL="0" lvl="0" indent="0" algn="ctr">
              <a:buNone/>
            </a:pPr>
            <a:r>
              <a:rPr lang="en-US" noProof="0"/>
              <a:t>Click to edit Master text styles</a:t>
            </a:r>
          </a:p>
          <a:p>
            <a:pPr marL="0" lvl="1" indent="0" algn="ctr">
              <a:buNone/>
            </a:pPr>
            <a:r>
              <a:rPr lang="en-US" noProof="0"/>
              <a:t>Second level</a:t>
            </a:r>
          </a:p>
          <a:p>
            <a:pPr marL="0" lvl="2" indent="0" algn="ctr">
              <a:buNone/>
            </a:pPr>
            <a:r>
              <a:rPr lang="en-US" noProof="0"/>
              <a:t>Third level</a:t>
            </a:r>
          </a:p>
          <a:p>
            <a:pPr marL="0" lvl="3" indent="0" algn="ctr">
              <a:buNone/>
            </a:pPr>
            <a:r>
              <a:rPr lang="en-US" noProof="0"/>
              <a:t>Fourth level</a:t>
            </a:r>
          </a:p>
          <a:p>
            <a:pPr marL="0" lvl="4" indent="0" algn="ctr">
              <a:buNone/>
            </a:pPr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60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, TItl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-1" y="376"/>
            <a:ext cx="6234898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430D42-50DC-4502-A3E8-251FE7F0809D}"/>
              </a:ext>
            </a:extLst>
          </p:cNvPr>
          <p:cNvSpPr/>
          <p:nvPr userDrawn="1"/>
        </p:nvSpPr>
        <p:spPr>
          <a:xfrm>
            <a:off x="507591" y="5289755"/>
            <a:ext cx="5270049" cy="1012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3"/>
              </a:solidFill>
            </a:endParaRPr>
          </a:p>
        </p:txBody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836AFDEB-3C72-49E0-9B45-DC9EFBA6587F}"/>
              </a:ext>
            </a:extLst>
          </p:cNvPr>
          <p:cNvSpPr/>
          <p:nvPr userDrawn="1"/>
        </p:nvSpPr>
        <p:spPr bwMode="white">
          <a:xfrm>
            <a:off x="507591" y="409286"/>
            <a:ext cx="5270049" cy="4732985"/>
          </a:xfrm>
          <a:prstGeom prst="snip2DiagRect">
            <a:avLst>
              <a:gd name="adj1" fmla="val 0"/>
              <a:gd name="adj2" fmla="val 10697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30776" y="477366"/>
            <a:ext cx="4644000" cy="1341602"/>
          </a:xfrm>
        </p:spPr>
        <p:txBody>
          <a:bodyPr anchor="ctr" anchorCtr="0">
            <a:norm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0775" y="1966451"/>
            <a:ext cx="4644001" cy="4388615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759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pPr/>
              <a:t>9/21/2022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396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6234897" y="-376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26A5AA85-E28D-4647-B000-742C83A8047D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6845770" y="372071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C3CD9875-0A2E-4F4D-ACB7-87DD98EED9D0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058438" y="5819525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BDA3A4D-2561-4EEB-8787-E1A6525657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6245" y="668595"/>
            <a:ext cx="4646651" cy="4198373"/>
          </a:xfrm>
          <a:prstGeom prst="snip2DiagRect">
            <a:avLst>
              <a:gd name="adj1" fmla="val 0"/>
              <a:gd name="adj2" fmla="val 10300"/>
            </a:avLst>
          </a:prstGeom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BB32A6B-92AA-4208-9120-FFC166CE75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0275" y="5352418"/>
            <a:ext cx="5148000" cy="900000"/>
          </a:xfrm>
          <a:solidFill>
            <a:schemeClr val="bg2"/>
          </a:solidFill>
          <a:effectLst>
            <a:innerShdw blurRad="114300">
              <a:prstClr val="black">
                <a:alpha val="34000"/>
              </a:prstClr>
            </a:innerShdw>
          </a:effectLst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  <a:lvl2pPr marL="530352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2pPr>
            <a:lvl3pPr marL="987552" indent="0" algn="ctr">
              <a:buFont typeface="Arial" panose="020B0604020202020204" pitchFamily="34" charset="0"/>
              <a:buNone/>
              <a:defRPr sz="1600">
                <a:solidFill>
                  <a:schemeClr val="accent3"/>
                </a:solidFill>
              </a:defRPr>
            </a:lvl3pPr>
            <a:lvl4pPr marL="1444752" indent="0" algn="ctr">
              <a:buFont typeface="Arial" panose="020B0604020202020204" pitchFamily="34" charset="0"/>
              <a:buNone/>
              <a:defRPr sz="1600">
                <a:solidFill>
                  <a:schemeClr val="accent3"/>
                </a:solidFill>
              </a:defRPr>
            </a:lvl4pPr>
            <a:lvl5pPr marL="1901952" indent="0" algn="ctr">
              <a:buFont typeface="Arial" panose="020B0604020202020204" pitchFamily="34" charset="0"/>
              <a:buNone/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L-Shape 19">
            <a:extLst>
              <a:ext uri="{FF2B5EF4-FFF2-40B4-BE49-F238E27FC236}">
                <a16:creationId xmlns:a16="http://schemas.microsoft.com/office/drawing/2014/main" id="{CC096F9F-3AD4-4FC8-823F-DBD962E2E1C6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1021316" y="361496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id="{9CFFEAD0-9992-49A8-A068-3357E08CD7C0}"/>
              </a:ext>
            </a:extLst>
          </p:cNvPr>
          <p:cNvSpPr>
            <a:spLocks noChangeAspect="1"/>
          </p:cNvSpPr>
          <p:nvPr userDrawn="1"/>
        </p:nvSpPr>
        <p:spPr>
          <a:xfrm>
            <a:off x="6865431" y="5819524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70145D-417E-4648-AB08-0A7974A629E0}"/>
              </a:ext>
            </a:extLst>
          </p:cNvPr>
          <p:cNvCxnSpPr/>
          <p:nvPr userDrawn="1"/>
        </p:nvCxnSpPr>
        <p:spPr>
          <a:xfrm>
            <a:off x="7118556" y="1789472"/>
            <a:ext cx="428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82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-1" y="376"/>
            <a:ext cx="6234898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836AFDEB-3C72-49E0-9B45-DC9EFBA6587F}"/>
              </a:ext>
            </a:extLst>
          </p:cNvPr>
          <p:cNvSpPr/>
          <p:nvPr userDrawn="1"/>
        </p:nvSpPr>
        <p:spPr bwMode="white">
          <a:xfrm>
            <a:off x="507591" y="409286"/>
            <a:ext cx="5270049" cy="5945780"/>
          </a:xfrm>
          <a:prstGeom prst="snip2DiagRect">
            <a:avLst>
              <a:gd name="adj1" fmla="val 0"/>
              <a:gd name="adj2" fmla="val 10697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30776" y="477366"/>
            <a:ext cx="4644000" cy="1341602"/>
          </a:xfrm>
        </p:spPr>
        <p:txBody>
          <a:bodyPr anchor="ctr" anchorCtr="0">
            <a:norm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0775" y="1966451"/>
            <a:ext cx="4644001" cy="4388615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759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pPr/>
              <a:t>9/21/2022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396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6234897" y="-376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26A5AA85-E28D-4647-B000-742C83A8047D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6845770" y="372071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C3CD9875-0A2E-4F4D-ACB7-87DD98EED9D0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058438" y="5819525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57F3340-8A42-40F0-BF5B-EEF6E3E88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6246" y="668595"/>
            <a:ext cx="4646651" cy="5383413"/>
          </a:xfrm>
          <a:custGeom>
            <a:avLst/>
            <a:gdLst>
              <a:gd name="connsiteX0" fmla="*/ 0 w 4646651"/>
              <a:gd name="connsiteY0" fmla="*/ 0 h 5383413"/>
              <a:gd name="connsiteX1" fmla="*/ 4168046 w 4646651"/>
              <a:gd name="connsiteY1" fmla="*/ 0 h 5383413"/>
              <a:gd name="connsiteX2" fmla="*/ 4646651 w 4646651"/>
              <a:gd name="connsiteY2" fmla="*/ 478605 h 5383413"/>
              <a:gd name="connsiteX3" fmla="*/ 4646651 w 4646651"/>
              <a:gd name="connsiteY3" fmla="*/ 5383413 h 5383413"/>
              <a:gd name="connsiteX4" fmla="*/ 478605 w 4646651"/>
              <a:gd name="connsiteY4" fmla="*/ 5383413 h 5383413"/>
              <a:gd name="connsiteX5" fmla="*/ 0 w 4646651"/>
              <a:gd name="connsiteY5" fmla="*/ 4904808 h 538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6651" h="5383413">
                <a:moveTo>
                  <a:pt x="0" y="0"/>
                </a:moveTo>
                <a:lnTo>
                  <a:pt x="4168046" y="0"/>
                </a:lnTo>
                <a:lnTo>
                  <a:pt x="4646651" y="478605"/>
                </a:lnTo>
                <a:lnTo>
                  <a:pt x="4646651" y="5383413"/>
                </a:lnTo>
                <a:lnTo>
                  <a:pt x="478605" y="5383413"/>
                </a:lnTo>
                <a:lnTo>
                  <a:pt x="0" y="4904808"/>
                </a:lnTo>
                <a:close/>
              </a:path>
            </a:pathLst>
          </a:custGeom>
          <a:ln w="57150"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L-Shape 19">
            <a:extLst>
              <a:ext uri="{FF2B5EF4-FFF2-40B4-BE49-F238E27FC236}">
                <a16:creationId xmlns:a16="http://schemas.microsoft.com/office/drawing/2014/main" id="{CC096F9F-3AD4-4FC8-823F-DBD962E2E1C6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1021316" y="361496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id="{9CFFEAD0-9992-49A8-A068-3357E08CD7C0}"/>
              </a:ext>
            </a:extLst>
          </p:cNvPr>
          <p:cNvSpPr>
            <a:spLocks noChangeAspect="1"/>
          </p:cNvSpPr>
          <p:nvPr userDrawn="1"/>
        </p:nvSpPr>
        <p:spPr>
          <a:xfrm>
            <a:off x="6865431" y="5819524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70145D-417E-4648-AB08-0A7974A629E0}"/>
              </a:ext>
            </a:extLst>
          </p:cNvPr>
          <p:cNvCxnSpPr/>
          <p:nvPr userDrawn="1"/>
        </p:nvCxnSpPr>
        <p:spPr>
          <a:xfrm>
            <a:off x="7118556" y="1789472"/>
            <a:ext cx="428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78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blackWhite">
      <p:bgPr>
        <a:gradFill flip="none" rotWithShape="1">
          <a:gsLst>
            <a:gs pos="0">
              <a:schemeClr val="bg2">
                <a:lumMod val="50000"/>
              </a:schemeClr>
            </a:gs>
            <a:gs pos="33000">
              <a:schemeClr val="bg2"/>
            </a:gs>
            <a:gs pos="66000">
              <a:schemeClr val="bg2">
                <a:lumMod val="75000"/>
              </a:schemeClr>
            </a:gs>
            <a:gs pos="97000">
              <a:schemeClr val="bg2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t>9/21/2022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L-Shape 8">
            <a:extLst>
              <a:ext uri="{FF2B5EF4-FFF2-40B4-BE49-F238E27FC236}">
                <a16:creationId xmlns:a16="http://schemas.microsoft.com/office/drawing/2014/main" id="{BF5B4C6D-2825-4690-8D32-39CBF5E0F7E6}"/>
              </a:ext>
            </a:extLst>
          </p:cNvPr>
          <p:cNvSpPr/>
          <p:nvPr userDrawn="1"/>
        </p:nvSpPr>
        <p:spPr>
          <a:xfrm rot="10800000" flipV="1">
            <a:off x="8532326" y="1820272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DFD43940-6D78-4E75-BDB6-8792768BB894}"/>
              </a:ext>
            </a:extLst>
          </p:cNvPr>
          <p:cNvSpPr/>
          <p:nvPr userDrawn="1"/>
        </p:nvSpPr>
        <p:spPr>
          <a:xfrm flipH="1">
            <a:off x="8286318" y="1685652"/>
            <a:ext cx="3152309" cy="4408489"/>
          </a:xfrm>
          <a:prstGeom prst="corner">
            <a:avLst>
              <a:gd name="adj1" fmla="val 5837"/>
              <a:gd name="adj2" fmla="val 6502"/>
            </a:avLst>
          </a:prstGeom>
          <a:solidFill>
            <a:srgbClr val="EFEDE3"/>
          </a:solidFill>
          <a:ln>
            <a:solidFill>
              <a:srgbClr val="EFEDE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9214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F04-6424-4B70-94D1-FC932CBBDD9B}" type="datetimeFigureOut">
              <a:rPr lang="en-US" noProof="0" smtClean="0"/>
              <a:t>9/21/2022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885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Side bar">
            <a:extLst>
              <a:ext uri="{FF2B5EF4-FFF2-40B4-BE49-F238E27FC236}">
                <a16:creationId xmlns:a16="http://schemas.microsoft.com/office/drawing/2014/main" id="{FFA7AFEF-D97A-4A94-A884-7F95E91332B7}"/>
              </a:ext>
            </a:extLst>
          </p:cNvPr>
          <p:cNvSpPr/>
          <p:nvPr userDrawn="1"/>
        </p:nvSpPr>
        <p:spPr>
          <a:xfrm>
            <a:off x="622095" y="0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t>9/21/2022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630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8" r:id="rId4"/>
    <p:sldLayoutId id="2147483671" r:id="rId5"/>
    <p:sldLayoutId id="2147483669" r:id="rId6"/>
    <p:sldLayoutId id="2147483672" r:id="rId7"/>
    <p:sldLayoutId id="2147483663" r:id="rId8"/>
    <p:sldLayoutId id="2147483664" r:id="rId9"/>
    <p:sldLayoutId id="2147483665" r:id="rId10"/>
    <p:sldLayoutId id="2147483666" r:id="rId11"/>
    <p:sldLayoutId id="2147483673" r:id="rId12"/>
    <p:sldLayoutId id="2147483667" r:id="rId13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Arial" panose="020B0604020202020204" pitchFamily="34" charset="0"/>
        <a:buChar char="•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73252" indent="-34290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4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30452" indent="-34290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787652" indent="-34290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187702" indent="-28575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asccc.org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us02web.zoom.us/rec/play/HaYHCVM61npsqhaVmrTKydxnpRWgvDC1iRqGeXo7bHWc4hotgkErz60sanoLVybIrB1-DpaeMxkpwpZw.j9a5EkA6BKtVa1HZ?startTime=1662996089000&amp;_x_zm_rtaid=4_J9TFhSSFKGAgJxr9xEqQ.1663780618644.3b680d9ef33cfdb735d2dc915440cc9e&amp;_x_zm_rhtaid=47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asccc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bccd-edu.zoom.us/j/8101507767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ovt.westlaw.com/calregs/Document/I62D24FF34C6911EC93A8000D3A7C4BC3?viewType=FullText&amp;listSource=Search&amp;originationContext=Search+Result&amp;transitionType=SearchItem&amp;contextData=(sc.Search)&amp;navigationPath=Search%2fv1%2fresults%2fnavigation%2fi0ad7140b000001835296ddbae357d046%3fppcid%3dedec4a7f7bd84dea93af175cafc69bb6%26Nav%3dREGULATION_PUBLICVIEW%26fragmentIdentifier%3dI62D24FF34C6911EC93A8000D3A7C4BC3%26startIndex%3d1%26transitionType%3dSearchItem%26contextData%3d%2528sc.Default%2529%26originationContext%3dSearch%2520Result&amp;list=REGULATION_PUBLICVIEW&amp;rank=1&amp;t_T2=55063&amp;t_S1=CA+ADC+s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cccco.edu/-/media/CCCCO-Website/Office-of-General-Counsel/revisions-to-title-5-55063-a11y-1-F.pdf?la=en&amp;hash=11AD1AE4BB269D51C8F3545B1ED1D07476B5FBE0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8594-E3E7-4921-BB26-C93A4252F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965" y="975280"/>
            <a:ext cx="9704070" cy="3007447"/>
          </a:xfrm>
        </p:spPr>
        <p:txBody>
          <a:bodyPr/>
          <a:lstStyle/>
          <a:p>
            <a:r>
              <a:rPr lang="en-US" sz="5400" dirty="0">
                <a:latin typeface="Impact" panose="020B0806030902050204" pitchFamily="34" charset="0"/>
              </a:rPr>
              <a:t>AB 928 </a:t>
            </a:r>
            <a:br>
              <a:rPr lang="en-US" sz="5400" dirty="0">
                <a:latin typeface="Impact" panose="020B0806030902050204" pitchFamily="34" charset="0"/>
              </a:rPr>
            </a:br>
            <a:r>
              <a:rPr lang="en-US" sz="4800" dirty="0">
                <a:latin typeface="Impact" panose="020B0806030902050204" pitchFamily="34" charset="0"/>
              </a:rPr>
              <a:t>Transfer &amp; Local </a:t>
            </a:r>
            <a:br>
              <a:rPr lang="en-US" sz="4800" dirty="0">
                <a:latin typeface="Impact" panose="020B0806030902050204" pitchFamily="34" charset="0"/>
              </a:rPr>
            </a:br>
            <a:r>
              <a:rPr lang="en-US" sz="4800" dirty="0">
                <a:latin typeface="Impact" panose="020B0806030902050204" pitchFamily="34" charset="0"/>
              </a:rPr>
              <a:t> General Education (GE) patterns:</a:t>
            </a:r>
            <a:endParaRPr lang="en-US" sz="5400" cap="none" dirty="0">
              <a:latin typeface="Impact" panose="020B080603090205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AE2CE-F5D8-4BB6-A52B-9737F0CA1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3965" y="3581647"/>
            <a:ext cx="9704070" cy="1086237"/>
          </a:xfrm>
        </p:spPr>
        <p:txBody>
          <a:bodyPr>
            <a:noAutofit/>
          </a:bodyPr>
          <a:lstStyle/>
          <a:p>
            <a:r>
              <a:rPr lang="en-US" sz="4400" dirty="0">
                <a:latin typeface="Impact" panose="020B0806030902050204" pitchFamily="34" charset="0"/>
              </a:rPr>
              <a:t>Review of “proposed changes”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1A98F9-BE96-70B2-5F68-06A4DC682EE6}"/>
              </a:ext>
            </a:extLst>
          </p:cNvPr>
          <p:cNvSpPr txBox="1"/>
          <p:nvPr/>
        </p:nvSpPr>
        <p:spPr>
          <a:xfrm>
            <a:off x="691763" y="6063139"/>
            <a:ext cx="876647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September 21, 2022</a:t>
            </a:r>
          </a:p>
          <a:p>
            <a:r>
              <a:rPr lang="en-US" dirty="0"/>
              <a:t>Presented at Academic Senate: Janice Wilkins, Articulation Officer/Counselor</a:t>
            </a:r>
            <a:endParaRPr lang="en-US" dirty="0"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052166-E8B9-7069-413E-2B0FF0179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924" y="173602"/>
            <a:ext cx="2789162" cy="92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45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F43420-9EF1-12B9-3930-18ADE4744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24" y="633597"/>
            <a:ext cx="10803488" cy="55908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478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FC9AD54-6DE2-B607-A5F8-183261F3E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970" y="208655"/>
            <a:ext cx="7979923" cy="1143324"/>
          </a:xfrm>
        </p:spPr>
        <p:txBody>
          <a:bodyPr>
            <a:normAutofit/>
          </a:bodyPr>
          <a:lstStyle/>
          <a:p>
            <a:r>
              <a:rPr lang="en-US" dirty="0"/>
              <a:t>Important Webinar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83C47-D968-460C-9EA4-09143A053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2931" y="2169246"/>
            <a:ext cx="6217920" cy="908520"/>
          </a:xfrm>
        </p:spPr>
        <p:txBody>
          <a:bodyPr/>
          <a:lstStyle/>
          <a:p>
            <a:pPr algn="l"/>
            <a:r>
              <a:rPr lang="en-US" sz="2000" dirty="0"/>
              <a:t>Tuesday, September 27, 2022 (12:00pm – 1:30pm)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388D1B-F361-AB24-935E-AC8F1A9DD56E}"/>
              </a:ext>
            </a:extLst>
          </p:cNvPr>
          <p:cNvSpPr txBox="1"/>
          <p:nvPr/>
        </p:nvSpPr>
        <p:spPr>
          <a:xfrm>
            <a:off x="5293412" y="2604721"/>
            <a:ext cx="577695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	Role of local </a:t>
            </a:r>
            <a:r>
              <a:rPr lang="en-US" dirty="0"/>
              <a:t>Academic</a:t>
            </a:r>
            <a:r>
              <a:rPr lang="en-US" sz="1600" dirty="0"/>
              <a:t> Senates and Curriculum Committees in regard to General Education (GE)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6F965A-1038-F410-B586-71ED62432BF5}"/>
              </a:ext>
            </a:extLst>
          </p:cNvPr>
          <p:cNvSpPr txBox="1"/>
          <p:nvPr/>
        </p:nvSpPr>
        <p:spPr>
          <a:xfrm>
            <a:off x="6009198" y="1556317"/>
            <a:ext cx="43453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Zoom links for each session available at: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https://asccc.org/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A0CD8E-E4EF-5DB0-B6E1-DAA76D33A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87" y="2273456"/>
            <a:ext cx="4931621" cy="2477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504C41-E24E-B3CD-73E5-9737F8D8D748}"/>
              </a:ext>
            </a:extLst>
          </p:cNvPr>
          <p:cNvSpPr txBox="1"/>
          <p:nvPr/>
        </p:nvSpPr>
        <p:spPr>
          <a:xfrm>
            <a:off x="5133179" y="3350655"/>
            <a:ext cx="6097424" cy="409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12000"/>
              </a:lnSpc>
            </a:pPr>
            <a:r>
              <a:rPr lang="en-US" sz="2000" dirty="0"/>
              <a:t>Wednesday, September 28, 2022 (2pm – 3:30pm)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304999-8769-F89D-5A21-0EA07B8051B0}"/>
              </a:ext>
            </a:extLst>
          </p:cNvPr>
          <p:cNvSpPr txBox="1"/>
          <p:nvPr/>
        </p:nvSpPr>
        <p:spPr>
          <a:xfrm>
            <a:off x="6096000" y="3884319"/>
            <a:ext cx="48439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	Role of Articulation in Transfer in regard to 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3EE46C-5C69-93E4-352B-BE0D2C41CC77}"/>
              </a:ext>
            </a:extLst>
          </p:cNvPr>
          <p:cNvSpPr txBox="1"/>
          <p:nvPr/>
        </p:nvSpPr>
        <p:spPr>
          <a:xfrm>
            <a:off x="5193427" y="4459918"/>
            <a:ext cx="6097424" cy="753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12000"/>
              </a:lnSpc>
            </a:pPr>
            <a:r>
              <a:rPr lang="en-US" sz="2000" dirty="0"/>
              <a:t>Monday, October 3, 2022 (9am-10:30am)</a:t>
            </a:r>
          </a:p>
          <a:p>
            <a:pPr defTabSz="914400">
              <a:lnSpc>
                <a:spcPct val="112000"/>
              </a:lnSpc>
            </a:pPr>
            <a:r>
              <a:rPr lang="en-US" sz="2000" dirty="0"/>
              <a:t>Thursday, October 6, 2022 (2pm-3:30pm)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149E95-1434-02A7-A366-6A3706780CCD}"/>
              </a:ext>
            </a:extLst>
          </p:cNvPr>
          <p:cNvSpPr txBox="1"/>
          <p:nvPr/>
        </p:nvSpPr>
        <p:spPr>
          <a:xfrm>
            <a:off x="4965989" y="5213907"/>
            <a:ext cx="61691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Addressing the impact of </a:t>
            </a:r>
            <a:r>
              <a:rPr lang="en-US" sz="1600" dirty="0" err="1"/>
              <a:t>CalGETC</a:t>
            </a:r>
            <a:r>
              <a:rPr lang="en-US" sz="1600" dirty="0"/>
              <a:t>, as proposed, on </a:t>
            </a:r>
          </a:p>
          <a:p>
            <a:pPr algn="r"/>
            <a:r>
              <a:rPr lang="en-US" sz="1600" dirty="0"/>
              <a:t>local colleges, programs, courses and students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5E6CD6-2B88-4471-EDA1-0ADDA59BC34A}"/>
              </a:ext>
            </a:extLst>
          </p:cNvPr>
          <p:cNvSpPr txBox="1"/>
          <p:nvPr/>
        </p:nvSpPr>
        <p:spPr>
          <a:xfrm>
            <a:off x="398352" y="5213907"/>
            <a:ext cx="4567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Webinar Recording- September 12, 2022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78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FC9AD54-6DE2-B607-A5F8-183261F3E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883" y="160070"/>
            <a:ext cx="7979923" cy="1143324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Submit YOUR Comments &amp;  Concerns</a:t>
            </a:r>
            <a:endParaRPr lang="en-US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83C47-D968-460C-9EA4-09143A053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485" y="4582752"/>
            <a:ext cx="3704616" cy="618320"/>
          </a:xfrm>
        </p:spPr>
        <p:txBody>
          <a:bodyPr/>
          <a:lstStyle/>
          <a:p>
            <a:r>
              <a:rPr lang="en-US" dirty="0"/>
              <a:t>Responses to the survey are due October 1, 2022.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A1BBDA-3878-39E6-B958-FFB027D8A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485" y="1466473"/>
            <a:ext cx="3637100" cy="295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F6E2D5-8DA1-08FE-CDB1-873C4C02F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01" y="1466473"/>
            <a:ext cx="3638764" cy="2953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A4B5D5-A693-76B2-80EF-802FBDC20B4B}"/>
              </a:ext>
            </a:extLst>
          </p:cNvPr>
          <p:cNvSpPr txBox="1"/>
          <p:nvPr/>
        </p:nvSpPr>
        <p:spPr>
          <a:xfrm>
            <a:off x="3090151" y="5716828"/>
            <a:ext cx="43453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Surveys are available on: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https://asccc.org/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8557567-2D8D-A4D8-E965-FAEDA7C13613}"/>
              </a:ext>
            </a:extLst>
          </p:cNvPr>
          <p:cNvSpPr txBox="1">
            <a:spLocks/>
          </p:cNvSpPr>
          <p:nvPr/>
        </p:nvSpPr>
        <p:spPr>
          <a:xfrm>
            <a:off x="453068" y="4582752"/>
            <a:ext cx="4269851" cy="618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None/>
              <a:defRPr sz="20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Responses to the survey are due September 30, 2022</a:t>
            </a:r>
          </a:p>
        </p:txBody>
      </p:sp>
    </p:spTree>
    <p:extLst>
      <p:ext uri="{BB962C8B-B14F-4D97-AF65-F5344CB8AC3E}">
        <p14:creationId xmlns:p14="http://schemas.microsoft.com/office/powerpoint/2010/main" val="3782578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700E3AF-26C2-FEBA-17E3-AB746A136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561" y="386793"/>
            <a:ext cx="9601200" cy="148590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AB 928 </a:t>
            </a:r>
            <a:br>
              <a:rPr lang="en-US" dirty="0"/>
            </a:br>
            <a:r>
              <a:rPr lang="en-US" dirty="0"/>
              <a:t>Drop-in (virtual) Office Hours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497AA-AC32-C71D-4675-E71D7D6CF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818615"/>
            <a:ext cx="4447786" cy="3581401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Questions</a:t>
            </a:r>
          </a:p>
          <a:p>
            <a:pPr lvl="1"/>
            <a:r>
              <a:rPr lang="en-US" dirty="0"/>
              <a:t>Clarification</a:t>
            </a:r>
          </a:p>
          <a:p>
            <a:pPr lvl="1"/>
            <a:r>
              <a:rPr lang="en-US" dirty="0"/>
              <a:t>Implications on transfer and local GE </a:t>
            </a:r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552D4D8F-50F7-017A-D819-70E06EF59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0536" y="145911"/>
            <a:ext cx="2954374" cy="976719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C11F4E-7F0E-76AF-E80C-30D97DCCB42E}"/>
              </a:ext>
            </a:extLst>
          </p:cNvPr>
          <p:cNvSpPr txBox="1"/>
          <p:nvPr/>
        </p:nvSpPr>
        <p:spPr>
          <a:xfrm>
            <a:off x="3277331" y="4026168"/>
            <a:ext cx="7607219" cy="81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0352" lvl="1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</a:pPr>
            <a:r>
              <a:rPr lang="en-US" sz="2400" dirty="0">
                <a:solidFill>
                  <a:schemeClr val="tx2"/>
                </a:solidFill>
                <a:hlinkClick r:id="rId3"/>
              </a:rPr>
              <a:t>Thursday, Sept. 29</a:t>
            </a:r>
            <a:r>
              <a:rPr lang="en-US" sz="2400" baseline="30000" dirty="0">
                <a:solidFill>
                  <a:schemeClr val="tx2"/>
                </a:solidFill>
                <a:hlinkClick r:id="rId3"/>
              </a:rPr>
              <a:t>th</a:t>
            </a:r>
            <a:r>
              <a:rPr lang="en-US" sz="2400" dirty="0">
                <a:solidFill>
                  <a:schemeClr val="tx2"/>
                </a:solidFill>
                <a:hlinkClick r:id="rId3"/>
              </a:rPr>
              <a:t>, 9am- 10am &amp; 11am-12noon</a:t>
            </a:r>
            <a:endParaRPr lang="en-US" sz="2400" dirty="0">
              <a:solidFill>
                <a:schemeClr val="tx2"/>
              </a:solidFill>
            </a:endParaRPr>
          </a:p>
          <a:p>
            <a:pPr marL="530352" lvl="1" algn="ctr" defTabSz="9144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</a:pPr>
            <a:r>
              <a:rPr lang="en-US" i="1" dirty="0">
                <a:solidFill>
                  <a:schemeClr val="tx2"/>
                </a:solidFill>
              </a:rPr>
              <a:t>more dates/times will be added, as needed</a:t>
            </a:r>
          </a:p>
        </p:txBody>
      </p:sp>
    </p:spTree>
    <p:extLst>
      <p:ext uri="{BB962C8B-B14F-4D97-AF65-F5344CB8AC3E}">
        <p14:creationId xmlns:p14="http://schemas.microsoft.com/office/powerpoint/2010/main" val="3146390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BCAE2CE-F5D8-4BB6-A52B-9737F0CA1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20213"/>
          </a:xfrm>
        </p:spPr>
        <p:txBody>
          <a:bodyPr anchor="t">
            <a:normAutofit/>
          </a:bodyPr>
          <a:lstStyle/>
          <a:p>
            <a:r>
              <a:rPr lang="en-US" sz="4400"/>
              <a:t>What we know (Transfer GE)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287BA-A202-43A3-7CB3-1A3B601C0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028" y="1484671"/>
            <a:ext cx="8944343" cy="4382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4638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BCAE2CE-F5D8-4BB6-A52B-9737F0CA1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20213"/>
          </a:xfrm>
        </p:spPr>
        <p:txBody>
          <a:bodyPr anchor="t">
            <a:normAutofit/>
          </a:bodyPr>
          <a:lstStyle/>
          <a:p>
            <a:r>
              <a:rPr lang="en-US" sz="4400"/>
              <a:t>What we know (Transfer GE)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3B4BD-8010-5FDC-7CEE-9485F04E1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40" y="1484671"/>
            <a:ext cx="8635919" cy="4382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3145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Table&#10;&#10;Description automatically generated">
            <a:extLst>
              <a:ext uri="{FF2B5EF4-FFF2-40B4-BE49-F238E27FC236}">
                <a16:creationId xmlns:a16="http://schemas.microsoft.com/office/drawing/2014/main" id="{7E1C9023-B9A4-EC4D-940F-9883DDE7AC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2253" y="454139"/>
            <a:ext cx="6305483" cy="5949721"/>
          </a:xfr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3B9A3-E4C7-4E87-9EAE-EBDC28D24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82926" y="454139"/>
            <a:ext cx="4447786" cy="594972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300" dirty="0"/>
              <a:t>Proposed Differences with current Transfer GE patterns (IGETC &amp; CSUGE)</a:t>
            </a:r>
          </a:p>
          <a:p>
            <a:pPr marL="114300" lvl="0" indent="0"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lang="en-US" sz="1600" dirty="0"/>
          </a:p>
          <a:p>
            <a:pPr marL="114300" lvl="0" indent="0"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US" sz="1600" dirty="0"/>
              <a:t>Area 1 – English Communication</a:t>
            </a:r>
          </a:p>
          <a:p>
            <a:pPr marL="400050" indent="-285750">
              <a:spcBef>
                <a:spcPts val="1600"/>
              </a:spcBef>
              <a:spcAft>
                <a:spcPts val="0"/>
              </a:spcAft>
              <a:buSzPts val="1800"/>
            </a:pPr>
            <a:r>
              <a:rPr lang="en-US" sz="1600" dirty="0"/>
              <a:t>UC will accept Oral Communication as a new (third) course </a:t>
            </a:r>
          </a:p>
          <a:p>
            <a:pPr marL="930402" lvl="1" indent="-285750">
              <a:spcBef>
                <a:spcPts val="1600"/>
              </a:spcBef>
              <a:spcAft>
                <a:spcPts val="0"/>
              </a:spcAft>
              <a:buSzPts val="1800"/>
            </a:pPr>
            <a:r>
              <a:rPr lang="en-US" sz="1600" i="0" dirty="0"/>
              <a:t>The CCC will revise and strengthen (if needed) courses fulfilling the Oral Communication subject requirement to meet new core competencies</a:t>
            </a:r>
          </a:p>
          <a:p>
            <a:pPr marL="114300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1600" dirty="0"/>
          </a:p>
          <a:p>
            <a:pPr marL="114300" lvl="0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 dirty="0"/>
              <a:t>Area 3 – Arts and Humanities</a:t>
            </a:r>
          </a:p>
          <a:p>
            <a:pPr marL="114300" lvl="0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1600" dirty="0"/>
          </a:p>
          <a:p>
            <a:pPr marL="457200" indent="-34290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600" dirty="0"/>
              <a:t>Decreases from three courses to two courses</a:t>
            </a:r>
          </a:p>
          <a:p>
            <a:pPr marL="114300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1600" dirty="0"/>
          </a:p>
          <a:p>
            <a:pPr marL="987552" lvl="1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600" i="0" dirty="0"/>
              <a:t>one in Arts </a:t>
            </a:r>
          </a:p>
          <a:p>
            <a:pPr marL="987552" lvl="1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600" i="0" dirty="0"/>
              <a:t>one in Humanities</a:t>
            </a:r>
          </a:p>
          <a:p>
            <a:pPr marL="987552" lvl="1">
              <a:spcBef>
                <a:spcPts val="0"/>
              </a:spcBef>
              <a:spcAft>
                <a:spcPts val="0"/>
              </a:spcAft>
              <a:buSzPts val="1800"/>
            </a:pPr>
            <a:endParaRPr lang="en-US" sz="1600" i="0" dirty="0"/>
          </a:p>
          <a:p>
            <a:pPr marL="114300" lvl="0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 dirty="0"/>
              <a:t>Area 4 – Social and Behavioral Sciences</a:t>
            </a:r>
          </a:p>
          <a:p>
            <a:pPr marL="457200" indent="-34290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600" dirty="0"/>
              <a:t>Recently approved due to Ethnic Studies</a:t>
            </a:r>
          </a:p>
          <a:p>
            <a:pPr marL="457200" indent="-34290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600" dirty="0"/>
              <a:t>Reduced from three to two courses</a:t>
            </a:r>
          </a:p>
          <a:p>
            <a:pPr marL="114300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1600" dirty="0"/>
          </a:p>
          <a:p>
            <a:pPr marL="114300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 dirty="0"/>
              <a:t>N/A </a:t>
            </a:r>
          </a:p>
          <a:p>
            <a:pPr marL="457200" indent="-34290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600" dirty="0"/>
              <a:t>CSU will remove Lifelong Learning and Self-Development course from CSU GE and treat as upper-division GE requirement</a:t>
            </a:r>
          </a:p>
          <a:p>
            <a:pPr marL="114300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1600" dirty="0"/>
          </a:p>
          <a:p>
            <a:pPr marL="114300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 dirty="0"/>
              <a:t>Area 6 – LOTE </a:t>
            </a:r>
          </a:p>
          <a:p>
            <a:pPr marL="457200" indent="-34290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600" dirty="0"/>
              <a:t>UC will remove its Language Other than English proficiency requirement from IGETC and treat it as a graduation requirement.</a:t>
            </a:r>
          </a:p>
          <a:p>
            <a:pPr marL="114300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1600" dirty="0"/>
          </a:p>
          <a:p>
            <a:pPr marL="114300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 dirty="0"/>
              <a:t>Area 7 – Ethnic Studies</a:t>
            </a:r>
          </a:p>
          <a:p>
            <a:pPr marL="987552" lvl="1">
              <a:spcBef>
                <a:spcPts val="0"/>
              </a:spcBef>
              <a:spcAft>
                <a:spcPts val="0"/>
              </a:spcAft>
              <a:buSzPts val="1800"/>
            </a:pPr>
            <a:endParaRPr lang="en-US" sz="1600" i="0" dirty="0"/>
          </a:p>
          <a:p>
            <a:endParaRPr lang="en-US" sz="1500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232691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BCAE2CE-F5D8-4BB6-A52B-9737F0CA1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20213"/>
          </a:xfrm>
        </p:spPr>
        <p:txBody>
          <a:bodyPr anchor="t">
            <a:normAutofit/>
          </a:bodyPr>
          <a:lstStyle/>
          <a:p>
            <a:r>
              <a:rPr lang="en-US" sz="4400" dirty="0"/>
              <a:t>What we know (Local GE)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DE1CAF-51C3-8277-C0FC-30E3E0B4DDE7}"/>
              </a:ext>
            </a:extLst>
          </p:cNvPr>
          <p:cNvSpPr txBox="1"/>
          <p:nvPr/>
        </p:nvSpPr>
        <p:spPr>
          <a:xfrm>
            <a:off x="1371600" y="1647885"/>
            <a:ext cx="8992354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+mj-ea"/>
                <a:cs typeface="Gill Sans" panose="020B0502020104020203" pitchFamily="34" charset="-79"/>
              </a:rPr>
              <a:t>ASCCC: Proposing a General Education Pattern for the Associate Degree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404040"/>
                </a:solidFill>
                <a:latin typeface="Arial" panose="020B0604020202020204"/>
                <a:ea typeface="+mj-ea"/>
                <a:cs typeface="Gill Sans" panose="020B0502020104020203" pitchFamily="34" charset="-79"/>
              </a:rPr>
              <a:t>The proposed general education pattern for the associate degree aligns with the proposed </a:t>
            </a:r>
            <a:r>
              <a:rPr lang="en-US" sz="2000" dirty="0" err="1">
                <a:solidFill>
                  <a:srgbClr val="404040"/>
                </a:solidFill>
                <a:latin typeface="Arial" panose="020B0604020202020204"/>
                <a:ea typeface="+mj-ea"/>
                <a:cs typeface="Gill Sans" panose="020B0502020104020203" pitchFamily="34" charset="-79"/>
              </a:rPr>
              <a:t>CalGETC</a:t>
            </a:r>
            <a:r>
              <a:rPr lang="en-US" sz="2000" dirty="0">
                <a:solidFill>
                  <a:srgbClr val="404040"/>
                </a:solidFill>
                <a:latin typeface="Arial" panose="020B0604020202020204"/>
                <a:ea typeface="+mj-ea"/>
                <a:cs typeface="Gill Sans" panose="020B0502020104020203" pitchFamily="34" charset="-79"/>
              </a:rPr>
              <a:t> pathway and remains consistent with the current associate degree requirements as stated in Title 5 §55063.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dirty="0"/>
              <a:t>Aligning the structure of associate degree general education requirements with </a:t>
            </a:r>
            <a:r>
              <a:rPr lang="en-US" sz="2000" dirty="0" err="1"/>
              <a:t>CalGETC</a:t>
            </a:r>
            <a:r>
              <a:rPr lang="en-US" sz="2000" dirty="0"/>
              <a:t> while utilizing guidance similar to current §55063 requirements will allow colleges to identify courses within each area that meet local general education requirements in addition to those approved for </a:t>
            </a:r>
            <a:r>
              <a:rPr lang="en-US" sz="2000" dirty="0" err="1"/>
              <a:t>CalGETC</a:t>
            </a:r>
            <a:endParaRPr lang="en-US" sz="2000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dirty="0"/>
              <a:t>a proposed “local” CCC GE Pattern has been created and is being shared with California Community College stakeholders for feedback.</a:t>
            </a:r>
          </a:p>
        </p:txBody>
      </p:sp>
    </p:spTree>
    <p:extLst>
      <p:ext uri="{BB962C8B-B14F-4D97-AF65-F5344CB8AC3E}">
        <p14:creationId xmlns:p14="http://schemas.microsoft.com/office/powerpoint/2010/main" val="2764078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F137870-4E05-FEAC-480E-05AD05A2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11" y="122223"/>
            <a:ext cx="9601200" cy="1043412"/>
          </a:xfrm>
        </p:spPr>
        <p:txBody>
          <a:bodyPr>
            <a:normAutofit fontScale="90000"/>
          </a:bodyPr>
          <a:lstStyle/>
          <a:p>
            <a:r>
              <a:rPr lang="en-US" dirty="0"/>
              <a:t>Title 5 §55063- </a:t>
            </a:r>
            <a:r>
              <a:rPr lang="en-US" sz="4400" dirty="0"/>
              <a:t>Minimum Requirements for the Associate Degree 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B76D05-849E-801C-5604-7FF2EE1C86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2877" y="1325459"/>
            <a:ext cx="4447786" cy="5410317"/>
          </a:xfrm>
        </p:spPr>
        <p:txBody>
          <a:bodyPr/>
          <a:lstStyle/>
          <a:p>
            <a:r>
              <a:rPr lang="en-US" dirty="0">
                <a:hlinkClick r:id="rId2"/>
              </a:rPr>
              <a:t>Current Requirements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CF8885B-D173-CDCA-E8E3-0B2645AD8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185" y="1797637"/>
            <a:ext cx="8892496" cy="478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F137870-4E05-FEAC-480E-05AD05A2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73359"/>
            <a:ext cx="9601200" cy="1043412"/>
          </a:xfrm>
        </p:spPr>
        <p:txBody>
          <a:bodyPr>
            <a:normAutofit fontScale="90000"/>
          </a:bodyPr>
          <a:lstStyle/>
          <a:p>
            <a:r>
              <a:rPr lang="en-US" dirty="0"/>
              <a:t>Title 5 §55063- </a:t>
            </a:r>
            <a:r>
              <a:rPr lang="en-US" sz="4400" dirty="0"/>
              <a:t>Minimum Requirements for the Associate Degree 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9BBD9E5-A88B-A10A-6663-1AAB3035A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8811" y="1325459"/>
            <a:ext cx="6856880" cy="5410318"/>
          </a:xfrm>
        </p:spPr>
        <p:txBody>
          <a:bodyPr/>
          <a:lstStyle/>
          <a:p>
            <a:r>
              <a:rPr lang="en-US" dirty="0">
                <a:hlinkClick r:id="rId2"/>
              </a:rPr>
              <a:t>BOG Approved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F45374-E154-147C-FB03-445D290C8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811" y="1723774"/>
            <a:ext cx="5610006" cy="29234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A37CC2-AD6F-A95B-9F76-0A6FF3AE0B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8" b="47068"/>
          <a:stretch/>
        </p:blipFill>
        <p:spPr>
          <a:xfrm>
            <a:off x="1218810" y="4507048"/>
            <a:ext cx="5610007" cy="22064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DC949C-2E1C-1F36-CCBB-6C279B64E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6606" y="1723774"/>
            <a:ext cx="5235394" cy="45495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F3A6D45-6203-17D8-6AC7-6BBFE53D2A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85" b="88018"/>
          <a:stretch/>
        </p:blipFill>
        <p:spPr>
          <a:xfrm>
            <a:off x="6997152" y="6029893"/>
            <a:ext cx="5154301" cy="30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49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7962C8FD-166A-AF27-0BA9-602E244CFD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21111" y="68263"/>
            <a:ext cx="6116541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2084529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10813" y="145529"/>
            <a:ext cx="3570373" cy="359161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algn="ctr">
              <a:spcBef>
                <a:spcPts val="68"/>
              </a:spcBef>
            </a:pPr>
            <a:r>
              <a:rPr sz="1050" b="1" dirty="0">
                <a:latin typeface="Calibri"/>
                <a:cs typeface="Calibri"/>
              </a:rPr>
              <a:t>Proposed</a:t>
            </a:r>
            <a:r>
              <a:rPr sz="1050" b="1" spc="-20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Title</a:t>
            </a:r>
            <a:r>
              <a:rPr sz="1050" b="1" spc="-14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5</a:t>
            </a:r>
            <a:r>
              <a:rPr sz="1050" b="1" spc="-14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Associate</a:t>
            </a:r>
            <a:r>
              <a:rPr sz="1050" b="1" spc="-14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Degree</a:t>
            </a:r>
            <a:r>
              <a:rPr sz="1050" b="1" spc="-10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GE</a:t>
            </a:r>
            <a:r>
              <a:rPr sz="1050" b="1" spc="-24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Graduation</a:t>
            </a:r>
            <a:r>
              <a:rPr sz="1050" b="1" spc="-10" dirty="0">
                <a:latin typeface="Calibri"/>
                <a:cs typeface="Calibri"/>
              </a:rPr>
              <a:t> </a:t>
            </a:r>
            <a:r>
              <a:rPr sz="1050" b="1" spc="-7" dirty="0">
                <a:latin typeface="Calibri"/>
                <a:cs typeface="Calibri"/>
              </a:rPr>
              <a:t>Requirements</a:t>
            </a:r>
            <a:endParaRPr sz="1050" dirty="0">
              <a:latin typeface="Calibri"/>
              <a:cs typeface="Calibri"/>
            </a:endParaRPr>
          </a:p>
          <a:p>
            <a:pPr algn="ctr">
              <a:spcBef>
                <a:spcPts val="7"/>
              </a:spcBef>
            </a:pPr>
            <a:r>
              <a:rPr sz="1227" dirty="0">
                <a:latin typeface="Calibri"/>
                <a:cs typeface="Calibri"/>
              </a:rPr>
              <a:t>SBVC GE</a:t>
            </a:r>
            <a:r>
              <a:rPr sz="1227" spc="-3" dirty="0">
                <a:latin typeface="Calibri"/>
                <a:cs typeface="Calibri"/>
              </a:rPr>
              <a:t> </a:t>
            </a:r>
            <a:r>
              <a:rPr sz="1227" spc="-7" dirty="0">
                <a:latin typeface="Calibri"/>
                <a:cs typeface="Calibri"/>
              </a:rPr>
              <a:t>Crosswalk</a:t>
            </a:r>
            <a:endParaRPr sz="1227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34892" y="6416040"/>
            <a:ext cx="1895908" cy="124160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>
              <a:spcBef>
                <a:spcPts val="68"/>
              </a:spcBef>
            </a:pPr>
            <a:r>
              <a:rPr sz="750" dirty="0">
                <a:latin typeface="Calibri"/>
                <a:cs typeface="Calibri"/>
              </a:rPr>
              <a:t>Created</a:t>
            </a:r>
            <a:r>
              <a:rPr sz="750" spc="-2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by:</a:t>
            </a:r>
            <a:r>
              <a:rPr sz="750" spc="-2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JW,</a:t>
            </a:r>
            <a:r>
              <a:rPr sz="750" spc="-14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Articulation</a:t>
            </a:r>
            <a:r>
              <a:rPr sz="750" spc="-2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Officer-</a:t>
            </a:r>
            <a:r>
              <a:rPr sz="750" spc="-20" dirty="0">
                <a:latin typeface="Calibri"/>
                <a:cs typeface="Calibri"/>
              </a:rPr>
              <a:t> </a:t>
            </a:r>
            <a:r>
              <a:rPr sz="750" spc="-7" dirty="0">
                <a:latin typeface="Calibri"/>
                <a:cs typeface="Calibri"/>
              </a:rPr>
              <a:t>09/21/2022</a:t>
            </a:r>
            <a:endParaRPr sz="75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468497"/>
              </p:ext>
            </p:extLst>
          </p:nvPr>
        </p:nvGraphicFramePr>
        <p:xfrm>
          <a:off x="3358836" y="650471"/>
          <a:ext cx="5812324" cy="58897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7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74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007">
                <a:tc gridSpan="2">
                  <a:txBody>
                    <a:bodyPr/>
                    <a:lstStyle/>
                    <a:p>
                      <a:pPr marL="71120" algn="ctr">
                        <a:lnSpc>
                          <a:spcPts val="129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Proposed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alignment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AB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928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singular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GE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Current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SBVC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GE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872"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800" b="1" spc="-20" dirty="0">
                          <a:latin typeface="Calibri"/>
                          <a:cs typeface="Calibri"/>
                        </a:rPr>
                        <a:t>Area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ts val="1290"/>
                        </a:lnSpc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Requirement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Category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25525">
                        <a:lnSpc>
                          <a:spcPts val="1290"/>
                        </a:lnSpc>
                      </a:pPr>
                      <a:r>
                        <a:rPr sz="800" b="1" spc="-10" dirty="0">
                          <a:latin typeface="Calibri"/>
                          <a:cs typeface="Calibri"/>
                        </a:rPr>
                        <a:t>Requirement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0929"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English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Composition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(minimum</a:t>
                      </a:r>
                      <a:r>
                        <a:rPr sz="7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units)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+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118745" marR="113030" algn="ctr">
                        <a:lnSpc>
                          <a:spcPct val="109000"/>
                        </a:lnSpc>
                        <a:spcBef>
                          <a:spcPts val="83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Oral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Communication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(minimum</a:t>
                      </a:r>
                      <a:r>
                        <a:rPr sz="7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units)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700" spc="-25" dirty="0">
                          <a:latin typeface="Calibri"/>
                          <a:cs typeface="Calibri"/>
                        </a:rPr>
                        <a:t>IV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85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Communication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Analytic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Thinking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area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95275" indent="-22923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295275" algn="l"/>
                          <a:tab pos="295910" algn="l"/>
                        </a:tabLst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ENGL</a:t>
                      </a:r>
                      <a:r>
                        <a:rPr sz="7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101/ENGL</a:t>
                      </a:r>
                      <a:r>
                        <a:rPr sz="7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101H</a:t>
                      </a:r>
                      <a:r>
                        <a:rPr sz="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required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competency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295275" indent="-229235">
                        <a:lnSpc>
                          <a:spcPct val="100000"/>
                        </a:lnSpc>
                        <a:spcBef>
                          <a:spcPts val="180"/>
                        </a:spcBef>
                        <a:buFont typeface="Symbol"/>
                        <a:buChar char=""/>
                        <a:tabLst>
                          <a:tab pos="295275" algn="l"/>
                          <a:tab pos="295910" algn="l"/>
                        </a:tabLst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course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in COMMST, </a:t>
                      </a:r>
                      <a:r>
                        <a:rPr sz="700" strike="sngStrike" spc="-10" dirty="0">
                          <a:latin typeface="Calibri"/>
                          <a:cs typeface="Calibri"/>
                        </a:rPr>
                        <a:t>MATH/STATISTICS</a:t>
                      </a:r>
                      <a:r>
                        <a:rPr sz="700" strike="noStrike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700" strike="noStrike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trike="noStrike" spc="-10" dirty="0">
                          <a:latin typeface="Calibri"/>
                          <a:cs typeface="Calibri"/>
                        </a:rPr>
                        <a:t>PHIL,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29527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READ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 area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421"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Mathematical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176530" marR="171450" indent="-635" algn="ctr">
                        <a:lnSpc>
                          <a:spcPts val="1320"/>
                        </a:lnSpc>
                        <a:spcBef>
                          <a:spcPts val="5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Concepts</a:t>
                      </a:r>
                      <a:r>
                        <a:rPr sz="7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Quantitative Reasoning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(minimum</a:t>
                      </a:r>
                      <a:r>
                        <a:rPr sz="7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units)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700" spc="-2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700" spc="-50" dirty="0">
                          <a:latin typeface="Calibri"/>
                          <a:cs typeface="Calibri"/>
                        </a:rPr>
                        <a:t>-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5275" indent="-229235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Symbol"/>
                        <a:buChar char=""/>
                        <a:tabLst>
                          <a:tab pos="295275" algn="l"/>
                          <a:tab pos="295910" algn="l"/>
                        </a:tabLst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Formerly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included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option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the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2952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Communication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Analytical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Thinking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area.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295275" marR="469900" indent="-228600">
                        <a:lnSpc>
                          <a:spcPct val="109000"/>
                        </a:lnSpc>
                        <a:spcBef>
                          <a:spcPts val="60"/>
                        </a:spcBef>
                        <a:buFont typeface="Symbol"/>
                        <a:buChar char=""/>
                        <a:tabLst>
                          <a:tab pos="295275" algn="l"/>
                          <a:tab pos="295910" algn="l"/>
                        </a:tabLst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Adding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this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requirement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will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satisfy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required</a:t>
                      </a:r>
                      <a:r>
                        <a:rPr sz="7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math</a:t>
                      </a:r>
                      <a:r>
                        <a:rPr sz="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competency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259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979"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ts val="1185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Arts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Humanities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17653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(minimum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units)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700" spc="-25" dirty="0">
                          <a:latin typeface="Calibri"/>
                          <a:cs typeface="Calibri"/>
                        </a:rPr>
                        <a:t>III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Humanities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295275" indent="-22923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295275" algn="l"/>
                          <a:tab pos="295910" algn="l"/>
                        </a:tabLst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Reduced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to1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course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886"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Social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Behavioral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176530" marR="171450" indent="-1905" algn="ctr">
                        <a:lnSpc>
                          <a:spcPct val="11000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Sciences (minimum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units)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700" spc="-25" dirty="0">
                          <a:latin typeface="Calibri"/>
                          <a:cs typeface="Calibri"/>
                        </a:rPr>
                        <a:t>II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15315">
                        <a:lnSpc>
                          <a:spcPts val="117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Social</a:t>
                      </a:r>
                      <a:r>
                        <a:rPr sz="7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Behavioral</a:t>
                      </a:r>
                      <a:r>
                        <a:rPr sz="7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Sciences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295275" indent="-22923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295275" algn="l"/>
                          <a:tab pos="295910" algn="l"/>
                        </a:tabLst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Reduced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to1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course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8706"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ts val="1185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Natural</a:t>
                      </a:r>
                      <a:r>
                        <a:rPr sz="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Sciences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17653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(minimum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units)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I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Natural</a:t>
                      </a:r>
                      <a:r>
                        <a:rPr sz="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Sciences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295275" marR="64135" indent="-228600">
                        <a:lnSpc>
                          <a:spcPct val="110000"/>
                        </a:lnSpc>
                        <a:spcBef>
                          <a:spcPts val="850"/>
                        </a:spcBef>
                        <a:buFont typeface="Symbol"/>
                        <a:buChar char=""/>
                        <a:tabLst>
                          <a:tab pos="295275" algn="l"/>
                          <a:tab pos="295910" algn="l"/>
                        </a:tabLst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Currently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students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have</a:t>
                      </a:r>
                      <a:r>
                        <a:rPr sz="7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7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option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choose</a:t>
                      </a:r>
                      <a:r>
                        <a:rPr sz="7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 course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lab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courses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lab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909"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6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i="1" spc="-10" dirty="0">
                          <a:latin typeface="Calibri"/>
                          <a:cs typeface="Calibri"/>
                        </a:rPr>
                        <a:t>Optional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Language</a:t>
                      </a:r>
                      <a:r>
                        <a:rPr sz="7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7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Than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English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(LOTE)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700" spc="-2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700" spc="-50" dirty="0">
                          <a:latin typeface="Calibri"/>
                          <a:cs typeface="Calibri"/>
                        </a:rPr>
                        <a:t>-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5275" indent="-229235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Symbol"/>
                        <a:buChar char=""/>
                        <a:tabLst>
                          <a:tab pos="295275" algn="l"/>
                          <a:tab pos="295910" algn="l"/>
                        </a:tabLst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UC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will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remove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its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LOTE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proficiency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295275" marR="396240">
                        <a:lnSpc>
                          <a:spcPct val="109000"/>
                        </a:lnSpc>
                        <a:spcBef>
                          <a:spcPts val="1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requirement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IGETC</a:t>
                      </a:r>
                      <a:r>
                        <a:rPr sz="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treat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it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 graduation</a:t>
                      </a:r>
                      <a:r>
                        <a:rPr sz="7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requirement.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2598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779"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Ethnic</a:t>
                      </a:r>
                      <a:r>
                        <a:rPr sz="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Studies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(minimum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units)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</a:pPr>
                      <a:r>
                        <a:rPr sz="700" spc="-25" dirty="0">
                          <a:latin typeface="Calibri"/>
                          <a:cs typeface="Calibri"/>
                        </a:rPr>
                        <a:t>VI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34415">
                        <a:lnSpc>
                          <a:spcPts val="1185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Ethnic</a:t>
                      </a:r>
                      <a:r>
                        <a:rPr sz="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Studies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9201"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700" i="1" spc="-10" dirty="0">
                          <a:latin typeface="Calibri"/>
                          <a:cs typeface="Calibri"/>
                        </a:rPr>
                        <a:t>Optional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Lifelong</a:t>
                      </a:r>
                      <a:r>
                        <a:rPr sz="7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Learning</a:t>
                      </a:r>
                      <a:r>
                        <a:rPr sz="7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and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176530" marR="171450" indent="-635" algn="ctr">
                        <a:lnSpc>
                          <a:spcPct val="1100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Self</a:t>
                      </a:r>
                      <a:r>
                        <a:rPr sz="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Development (minimum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units)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V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ts val="117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Lifelong</a:t>
                      </a:r>
                      <a:r>
                        <a:rPr sz="7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Learning</a:t>
                      </a:r>
                      <a:r>
                        <a:rPr sz="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Self</a:t>
                      </a:r>
                      <a:r>
                        <a:rPr sz="7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Development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295275" marR="265430" indent="-228600">
                        <a:lnSpc>
                          <a:spcPct val="109600"/>
                        </a:lnSpc>
                        <a:spcBef>
                          <a:spcPts val="855"/>
                        </a:spcBef>
                        <a:buFont typeface="Symbol"/>
                        <a:buChar char=""/>
                        <a:tabLst>
                          <a:tab pos="295275" algn="l"/>
                          <a:tab pos="295910" algn="l"/>
                        </a:tabLst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CSU</a:t>
                      </a:r>
                      <a:r>
                        <a:rPr sz="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removing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this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area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CSU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GE,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but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will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include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this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area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upper-division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requirement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students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will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complete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after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transfer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5039">
                <a:tc gridSpan="2">
                  <a:txBody>
                    <a:bodyPr/>
                    <a:lstStyle/>
                    <a:p>
                      <a:pPr marL="219075">
                        <a:lnSpc>
                          <a:spcPts val="1185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minimum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18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semester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units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required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63500" algn="r">
                        <a:lnSpc>
                          <a:spcPts val="1185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Current</a:t>
                      </a:r>
                      <a:r>
                        <a:rPr sz="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local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GE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Units:</a:t>
                      </a:r>
                      <a:r>
                        <a:rPr sz="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27-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29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R="6096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700" b="1" dirty="0">
                          <a:latin typeface="Calibri"/>
                          <a:cs typeface="Calibri"/>
                        </a:rPr>
                        <a:t>Proposed</a:t>
                      </a:r>
                      <a:r>
                        <a:rPr sz="7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Units:</a:t>
                      </a:r>
                      <a:r>
                        <a:rPr sz="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21-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23</a:t>
                      </a:r>
                      <a:r>
                        <a:rPr sz="7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without</a:t>
                      </a:r>
                      <a:r>
                        <a:rPr sz="7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Optional</a:t>
                      </a:r>
                      <a:r>
                        <a:rPr sz="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areas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R="6223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spc="-20" dirty="0">
                          <a:latin typeface="Calibri"/>
                          <a:cs typeface="Calibri"/>
                        </a:rPr>
                        <a:t>24-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26</a:t>
                      </a:r>
                      <a:r>
                        <a:rPr sz="7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units</a:t>
                      </a:r>
                      <a:r>
                        <a:rPr sz="7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Optional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area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ustom 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76923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9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874644_win32_fixed" id="{558D5976-FB30-4A95-BB80-CA116B0EB176}" vid="{E687FBBE-46FC-480B-AF08-1C12C660A1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42f70fcd-9346-4ece-b0e4-c3f52f756ee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F30899361A5F41B8F2E89F6AE46A1F" ma:contentTypeVersion="6" ma:contentTypeDescription="Create a new document." ma:contentTypeScope="" ma:versionID="860439aa970262bd7c195840d7fe7fda">
  <xsd:schema xmlns:xsd="http://www.w3.org/2001/XMLSchema" xmlns:xs="http://www.w3.org/2001/XMLSchema" xmlns:p="http://schemas.microsoft.com/office/2006/metadata/properties" xmlns:ns2="cec84fc8-4407-49fe-8acf-99d96e9edb2c" xmlns:ns3="42f70fcd-9346-4ece-b0e4-c3f52f756eed" targetNamespace="http://schemas.microsoft.com/office/2006/metadata/properties" ma:root="true" ma:fieldsID="0f1cff47c6a7e0415dc47fe3c6d672b0" ns2:_="" ns3:_="">
    <xsd:import namespace="cec84fc8-4407-49fe-8acf-99d96e9edb2c"/>
    <xsd:import namespace="42f70fcd-9346-4ece-b0e4-c3f52f756ee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c84fc8-4407-49fe-8acf-99d96e9edb2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f70fcd-9346-4ece-b0e4-c3f52f756e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E2FB8F-FBDB-405A-A6AC-9CF7C859199D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230e9df3-be65-4c73-a93b-d1236ebd677e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  <ds:schemaRef ds:uri="42f70fcd-9346-4ece-b0e4-c3f52f756eed"/>
  </ds:schemaRefs>
</ds:datastoreItem>
</file>

<file path=customXml/itemProps2.xml><?xml version="1.0" encoding="utf-8"?>
<ds:datastoreItem xmlns:ds="http://schemas.openxmlformats.org/officeDocument/2006/customXml" ds:itemID="{1751631A-51DE-4B97-9F29-9B39E2BE96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c84fc8-4407-49fe-8acf-99d96e9edb2c"/>
    <ds:schemaRef ds:uri="42f70fcd-9346-4ece-b0e4-c3f52f756e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C2BBCC-A5B7-4DDE-8795-98160FD34D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Trading cards</Template>
  <TotalTime>13645</TotalTime>
  <Words>790</Words>
  <Application>Microsoft Office PowerPoint</Application>
  <PresentationFormat>Widescreen</PresentationFormat>
  <Paragraphs>132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Franklin Gothic Book</vt:lpstr>
      <vt:lpstr>Impact</vt:lpstr>
      <vt:lpstr>Symbol</vt:lpstr>
      <vt:lpstr>Times New Roman</vt:lpstr>
      <vt:lpstr>Wingdings</vt:lpstr>
      <vt:lpstr>Crop</vt:lpstr>
      <vt:lpstr>AB 928  Transfer &amp; Local   General Education (GE) patterns:</vt:lpstr>
      <vt:lpstr>What we know (Transfer GE)</vt:lpstr>
      <vt:lpstr>What we know (Transfer GE)</vt:lpstr>
      <vt:lpstr>PowerPoint Presentation</vt:lpstr>
      <vt:lpstr>What we know (Local GE)</vt:lpstr>
      <vt:lpstr>Title 5 §55063- Minimum Requirements for the Associate Degree </vt:lpstr>
      <vt:lpstr>Title 5 §55063- Minimum Requirements for the Associate Degree </vt:lpstr>
      <vt:lpstr>PowerPoint Presentation</vt:lpstr>
      <vt:lpstr>PowerPoint Presentation</vt:lpstr>
      <vt:lpstr>PowerPoint Presentation</vt:lpstr>
      <vt:lpstr>Important Webinar </vt:lpstr>
      <vt:lpstr>Submit YOUR Comments &amp;  Concerns</vt:lpstr>
      <vt:lpstr>AB 928  Drop-in (virtual) Office Hours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Education (GE) patterns: Transfer &amp; Local</dc:title>
  <dc:creator>Janice Wilkins</dc:creator>
  <cp:lastModifiedBy>Janice Wilkins</cp:lastModifiedBy>
  <cp:revision>29</cp:revision>
  <dcterms:created xsi:type="dcterms:W3CDTF">2022-09-05T20:59:50Z</dcterms:created>
  <dcterms:modified xsi:type="dcterms:W3CDTF">2022-09-21T19:03:03Z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0x01010087F30899361A5F41B8F2E89F6AE46A1F</vt:lpwstr>
  </property>
</Properties>
</file>