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7" r:id="rId2"/>
    <p:sldId id="258" r:id="rId3"/>
    <p:sldId id="261" r:id="rId4"/>
    <p:sldId id="267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4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4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4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0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7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6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2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6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43" r:id="rId6"/>
    <p:sldLayoutId id="2147483738" r:id="rId7"/>
    <p:sldLayoutId id="2147483739" r:id="rId8"/>
    <p:sldLayoutId id="2147483740" r:id="rId9"/>
    <p:sldLayoutId id="2147483742" r:id="rId10"/>
    <p:sldLayoutId id="214748374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95E8E-2F88-D74F-B494-07A0018E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Quick Reminder: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Why are we (educators) here?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0D435-F730-A648-BA26-6E0D9B7952F2}"/>
              </a:ext>
            </a:extLst>
          </p:cNvPr>
          <p:cNvSpPr/>
          <p:nvPr/>
        </p:nvSpPr>
        <p:spPr>
          <a:xfrm>
            <a:off x="838202" y="3265714"/>
            <a:ext cx="2775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SUCCESS by race/ethnicity</a:t>
            </a:r>
            <a:br>
              <a:rPr lang="en-US" sz="2400" dirty="0"/>
            </a:br>
            <a:r>
              <a:rPr lang="en-US" sz="2400" dirty="0"/>
              <a:t>Biology DEPT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8B472-0E1B-BF44-B54C-853D29CD6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633" y="2081940"/>
            <a:ext cx="7075777" cy="414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761F3-30B9-DE4D-826D-D4B5F951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Our Rules for Engagement</a:t>
            </a:r>
          </a:p>
        </p:txBody>
      </p:sp>
      <p:pic>
        <p:nvPicPr>
          <p:cNvPr id="1026" name="Picture 2" descr="Say It With Me: Your Customer Is Your Business">
            <a:extLst>
              <a:ext uri="{FF2B5EF4-FFF2-40B4-BE49-F238E27FC236}">
                <a16:creationId xmlns:a16="http://schemas.microsoft.com/office/drawing/2014/main" id="{DF2C0C8A-0346-9B4D-BFC4-9E0F0A9F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999" y="1128055"/>
            <a:ext cx="6912217" cy="40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188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0AEE4-0854-6344-AAE6-42222014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073550" cy="5126203"/>
          </a:xfrm>
        </p:spPr>
        <p:txBody>
          <a:bodyPr anchor="ctr">
            <a:normAutofit/>
          </a:bodyPr>
          <a:lstStyle/>
          <a:p>
            <a:pPr algn="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EB89B-9D0C-E64F-8C1B-9CE9A9D5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/>
              <a:t> Engage honestly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Speak for yourself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Refrain from personal attacks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No rank in any room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No dominating – </a:t>
            </a:r>
            <a:r>
              <a:rPr lang="en-US" sz="2400" i="1" dirty="0"/>
              <a:t>move up and move back to give others an opportunity to engage</a:t>
            </a:r>
          </a:p>
          <a:p>
            <a:pPr>
              <a:buFont typeface="Wingdings" pitchFamily="2" charset="2"/>
              <a:buChar char="v"/>
            </a:pPr>
            <a:r>
              <a:rPr lang="en-US" sz="2400" i="1" dirty="0"/>
              <a:t> </a:t>
            </a:r>
            <a:r>
              <a:rPr lang="en-US" sz="2400" dirty="0"/>
              <a:t>Do not avoid subjects when they become uncomfortable for you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 Be present, be active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2" descr="Say It With Me: Your Customer Is Your Business">
            <a:extLst>
              <a:ext uri="{FF2B5EF4-FFF2-40B4-BE49-F238E27FC236}">
                <a16:creationId xmlns:a16="http://schemas.microsoft.com/office/drawing/2014/main" id="{113F1755-0B7A-7847-B615-50F68EE3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488" y="2211131"/>
            <a:ext cx="2857552" cy="16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1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2DAC-D10F-6E46-8B00-5D61EC68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Reading Analyses of 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EB996-9D3F-CE4D-931C-84A0CD80E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4" y="1954212"/>
            <a:ext cx="7228979" cy="2606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D5623-DD86-CB4B-BCEA-B4D7F767BE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862" y="3899852"/>
            <a:ext cx="7745138" cy="27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9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28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3F239-1256-9948-9B4B-E8401F759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Break-out: </a:t>
            </a:r>
            <a:r>
              <a:rPr lang="en-US" sz="8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Problem-Solve</a:t>
            </a:r>
          </a:p>
        </p:txBody>
      </p:sp>
      <p:pic>
        <p:nvPicPr>
          <p:cNvPr id="38" name="Graphic 21" descr="Light Bulb and Gear">
            <a:extLst>
              <a:ext uri="{FF2B5EF4-FFF2-40B4-BE49-F238E27FC236}">
                <a16:creationId xmlns:a16="http://schemas.microsoft.com/office/drawing/2014/main" id="{D1148AC7-5AF3-4BF7-8110-7888EAEB5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39" name="Straight Connector 30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2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179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00EBD-F833-F741-886F-A42E143D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8" y="965200"/>
            <a:ext cx="5999002" cy="492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800">
                <a:solidFill>
                  <a:schemeClr val="tx2"/>
                </a:solidFill>
              </a:rPr>
              <a:t>Our Classrooms </a:t>
            </a:r>
            <a:br>
              <a:rPr lang="en-US" sz="6800">
                <a:solidFill>
                  <a:schemeClr val="tx2"/>
                </a:solidFill>
              </a:rPr>
            </a:br>
            <a:r>
              <a:rPr lang="en-US" sz="6800">
                <a:solidFill>
                  <a:schemeClr val="tx2"/>
                </a:solidFill>
              </a:rPr>
              <a:t>are Racialized Spaces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5F5D-6AA8-C64D-AAB1-01B7AEC3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56" y="1159565"/>
            <a:ext cx="2938022" cy="4439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i="1" cap="all" spc="200" dirty="0">
                <a:solidFill>
                  <a:srgbClr val="FFFFFF"/>
                </a:solidFill>
              </a:rPr>
              <a:t>“Everyone can succeed in this society, if they work had enough”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F84CF8-2331-415C-BB60-2C921D641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014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DarkSeedLeftStep">
      <a:dk1>
        <a:srgbClr val="000000"/>
      </a:dk1>
      <a:lt1>
        <a:srgbClr val="FFFFFF"/>
      </a:lt1>
      <a:dk2>
        <a:srgbClr val="412439"/>
      </a:dk2>
      <a:lt2>
        <a:srgbClr val="E2E7E8"/>
      </a:lt2>
      <a:accent1>
        <a:srgbClr val="C35A4D"/>
      </a:accent1>
      <a:accent2>
        <a:srgbClr val="B13B5F"/>
      </a:accent2>
      <a:accent3>
        <a:srgbClr val="C34DA2"/>
      </a:accent3>
      <a:accent4>
        <a:srgbClr val="A13BB1"/>
      </a:accent4>
      <a:accent5>
        <a:srgbClr val="814DC3"/>
      </a:accent5>
      <a:accent6>
        <a:srgbClr val="514EB9"/>
      </a:accent6>
      <a:hlink>
        <a:srgbClr val="9D59C7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Bookman Old Style</vt:lpstr>
      <vt:lpstr>Calibri</vt:lpstr>
      <vt:lpstr>Franklin Gothic Book</vt:lpstr>
      <vt:lpstr>Wingdings</vt:lpstr>
      <vt:lpstr>RetrospectVTI</vt:lpstr>
      <vt:lpstr>Quick Reminder:  Why are we (educators) here?</vt:lpstr>
      <vt:lpstr>Our Rules for Engagement</vt:lpstr>
      <vt:lpstr>PowerPoint Presentation</vt:lpstr>
      <vt:lpstr>Reading Analyses of Articles</vt:lpstr>
      <vt:lpstr>Break-out: Problem-Solve</vt:lpstr>
      <vt:lpstr>Our Classrooms  are Racialized Spaces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 of Color Education</dc:title>
  <dc:creator>Vasquez, Tatiana</dc:creator>
  <cp:lastModifiedBy>Vasquez, Tatiana</cp:lastModifiedBy>
  <cp:revision>2</cp:revision>
  <dcterms:created xsi:type="dcterms:W3CDTF">2020-09-22T21:33:58Z</dcterms:created>
  <dcterms:modified xsi:type="dcterms:W3CDTF">2020-09-24T01:34:39Z</dcterms:modified>
</cp:coreProperties>
</file>