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66" r:id="rId5"/>
    <p:sldId id="256" r:id="rId6"/>
    <p:sldId id="257" r:id="rId7"/>
    <p:sldId id="264" r:id="rId8"/>
    <p:sldId id="270" r:id="rId9"/>
    <p:sldId id="271" r:id="rId10"/>
    <p:sldId id="272" r:id="rId11"/>
    <p:sldId id="273" r:id="rId12"/>
    <p:sldId id="274" r:id="rId13"/>
    <p:sldId id="265" r:id="rId14"/>
    <p:sldId id="261" r:id="rId15"/>
    <p:sldId id="258" r:id="rId16"/>
    <p:sldId id="259" r:id="rId17"/>
    <p:sldId id="267" r:id="rId18"/>
    <p:sldId id="268"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1" autoAdjust="0"/>
    <p:restoredTop sz="94660"/>
  </p:normalViewPr>
  <p:slideViewPr>
    <p:cSldViewPr snapToGrid="0">
      <p:cViewPr varScale="1">
        <p:scale>
          <a:sx n="114" d="100"/>
          <a:sy n="114" d="100"/>
        </p:scale>
        <p:origin x="417" y="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808BEB-CA20-4539-BBC8-90D732BA4819}" type="datetimeFigureOut">
              <a:rPr lang="en-US" smtClean="0"/>
              <a:t>4/29/2020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D7F24D-2452-4EC0-9E6D-E7969773E2DE}" type="slidenum">
              <a:rPr lang="en-US" smtClean="0"/>
              <a:t>‹#›</a:t>
            </a:fld>
            <a:endParaRPr lang="en-US"/>
          </a:p>
        </p:txBody>
      </p:sp>
    </p:spTree>
    <p:extLst>
      <p:ext uri="{BB962C8B-B14F-4D97-AF65-F5344CB8AC3E}">
        <p14:creationId xmlns:p14="http://schemas.microsoft.com/office/powerpoint/2010/main" val="238890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Leandra</a:t>
            </a:r>
          </a:p>
        </p:txBody>
      </p:sp>
      <p:sp>
        <p:nvSpPr>
          <p:cNvPr id="4" name="Slide Number Placeholder 3"/>
          <p:cNvSpPr>
            <a:spLocks noGrp="1"/>
          </p:cNvSpPr>
          <p:nvPr>
            <p:ph type="sldNum" sz="quarter" idx="5"/>
          </p:nvPr>
        </p:nvSpPr>
        <p:spPr/>
        <p:txBody>
          <a:bodyPr/>
          <a:lstStyle/>
          <a:p>
            <a:fld id="{26A15EAA-FBC1-F141-A2D3-E59FF9A99070}" type="slidenum">
              <a:rPr lang="en-US" smtClean="0"/>
              <a:t>5</a:t>
            </a:fld>
            <a:endParaRPr lang="en-US"/>
          </a:p>
        </p:txBody>
      </p:sp>
    </p:spTree>
    <p:extLst>
      <p:ext uri="{BB962C8B-B14F-4D97-AF65-F5344CB8AC3E}">
        <p14:creationId xmlns:p14="http://schemas.microsoft.com/office/powerpoint/2010/main" val="499754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Leandra</a:t>
            </a:r>
          </a:p>
        </p:txBody>
      </p:sp>
      <p:sp>
        <p:nvSpPr>
          <p:cNvPr id="4" name="Slide Number Placeholder 3"/>
          <p:cNvSpPr>
            <a:spLocks noGrp="1"/>
          </p:cNvSpPr>
          <p:nvPr>
            <p:ph type="sldNum" sz="quarter" idx="5"/>
          </p:nvPr>
        </p:nvSpPr>
        <p:spPr/>
        <p:txBody>
          <a:bodyPr/>
          <a:lstStyle/>
          <a:p>
            <a:fld id="{26A15EAA-FBC1-F141-A2D3-E59FF9A99070}" type="slidenum">
              <a:rPr lang="en-US" smtClean="0"/>
              <a:t>6</a:t>
            </a:fld>
            <a:endParaRPr lang="en-US"/>
          </a:p>
        </p:txBody>
      </p:sp>
    </p:spTree>
    <p:extLst>
      <p:ext uri="{BB962C8B-B14F-4D97-AF65-F5344CB8AC3E}">
        <p14:creationId xmlns:p14="http://schemas.microsoft.com/office/powerpoint/2010/main" val="3627919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Leandra</a:t>
            </a:r>
          </a:p>
        </p:txBody>
      </p:sp>
      <p:sp>
        <p:nvSpPr>
          <p:cNvPr id="4" name="Slide Number Placeholder 3"/>
          <p:cNvSpPr>
            <a:spLocks noGrp="1"/>
          </p:cNvSpPr>
          <p:nvPr>
            <p:ph type="sldNum" sz="quarter" idx="5"/>
          </p:nvPr>
        </p:nvSpPr>
        <p:spPr/>
        <p:txBody>
          <a:bodyPr/>
          <a:lstStyle/>
          <a:p>
            <a:fld id="{26A15EAA-FBC1-F141-A2D3-E59FF9A99070}" type="slidenum">
              <a:rPr lang="en-US" smtClean="0"/>
              <a:t>7</a:t>
            </a:fld>
            <a:endParaRPr lang="en-US"/>
          </a:p>
        </p:txBody>
      </p:sp>
    </p:spTree>
    <p:extLst>
      <p:ext uri="{BB962C8B-B14F-4D97-AF65-F5344CB8AC3E}">
        <p14:creationId xmlns:p14="http://schemas.microsoft.com/office/powerpoint/2010/main" val="2145405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Leandra</a:t>
            </a:r>
          </a:p>
        </p:txBody>
      </p:sp>
      <p:sp>
        <p:nvSpPr>
          <p:cNvPr id="4" name="Slide Number Placeholder 3"/>
          <p:cNvSpPr>
            <a:spLocks noGrp="1"/>
          </p:cNvSpPr>
          <p:nvPr>
            <p:ph type="sldNum" sz="quarter" idx="5"/>
          </p:nvPr>
        </p:nvSpPr>
        <p:spPr/>
        <p:txBody>
          <a:bodyPr/>
          <a:lstStyle/>
          <a:p>
            <a:fld id="{26A15EAA-FBC1-F141-A2D3-E59FF9A99070}" type="slidenum">
              <a:rPr lang="en-US" smtClean="0"/>
              <a:t>8</a:t>
            </a:fld>
            <a:endParaRPr lang="en-US"/>
          </a:p>
        </p:txBody>
      </p:sp>
    </p:spTree>
    <p:extLst>
      <p:ext uri="{BB962C8B-B14F-4D97-AF65-F5344CB8AC3E}">
        <p14:creationId xmlns:p14="http://schemas.microsoft.com/office/powerpoint/2010/main" val="1381525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Leandra</a:t>
            </a:r>
          </a:p>
        </p:txBody>
      </p:sp>
      <p:sp>
        <p:nvSpPr>
          <p:cNvPr id="4" name="Slide Number Placeholder 3"/>
          <p:cNvSpPr>
            <a:spLocks noGrp="1"/>
          </p:cNvSpPr>
          <p:nvPr>
            <p:ph type="sldNum" sz="quarter" idx="5"/>
          </p:nvPr>
        </p:nvSpPr>
        <p:spPr/>
        <p:txBody>
          <a:bodyPr/>
          <a:lstStyle/>
          <a:p>
            <a:fld id="{26A15EAA-FBC1-F141-A2D3-E59FF9A99070}" type="slidenum">
              <a:rPr lang="en-US" smtClean="0"/>
              <a:t>9</a:t>
            </a:fld>
            <a:endParaRPr lang="en-US"/>
          </a:p>
        </p:txBody>
      </p:sp>
    </p:spTree>
    <p:extLst>
      <p:ext uri="{BB962C8B-B14F-4D97-AF65-F5344CB8AC3E}">
        <p14:creationId xmlns:p14="http://schemas.microsoft.com/office/powerpoint/2010/main" val="3585814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B68B1B1-67D0-44AD-A0A7-63E86C542BF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85183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68B1B1-67D0-44AD-A0A7-63E86C542BF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1314591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68B1B1-67D0-44AD-A0A7-63E86C542BF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1760661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68B1B1-67D0-44AD-A0A7-63E86C542BF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1830326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68B1B1-67D0-44AD-A0A7-63E86C542BF8}"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1033932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68B1B1-67D0-44AD-A0A7-63E86C542BF8}"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1552706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68B1B1-67D0-44AD-A0A7-63E86C542BF8}"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603200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68B1B1-67D0-44AD-A0A7-63E86C542BF8}"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396081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8B1B1-67D0-44AD-A0A7-63E86C542BF8}"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1587427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68B1B1-67D0-44AD-A0A7-63E86C542BF8}"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2660245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68B1B1-67D0-44AD-A0A7-63E86C542BF8}"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EEE0A5-C6A4-4D92-8436-DEDED849F93B}" type="slidenum">
              <a:rPr lang="en-US" smtClean="0"/>
              <a:t>‹#›</a:t>
            </a:fld>
            <a:endParaRPr lang="en-US"/>
          </a:p>
        </p:txBody>
      </p:sp>
    </p:spTree>
    <p:extLst>
      <p:ext uri="{BB962C8B-B14F-4D97-AF65-F5344CB8AC3E}">
        <p14:creationId xmlns:p14="http://schemas.microsoft.com/office/powerpoint/2010/main" val="775943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8B1B1-67D0-44AD-A0A7-63E86C542BF8}" type="datetimeFigureOut">
              <a:rPr lang="en-US" smtClean="0"/>
              <a:t>4/29/2020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EEE0A5-C6A4-4D92-8436-DEDED849F93B}" type="slidenum">
              <a:rPr lang="en-US" smtClean="0"/>
              <a:t>‹#›</a:t>
            </a:fld>
            <a:endParaRPr lang="en-US"/>
          </a:p>
        </p:txBody>
      </p:sp>
    </p:spTree>
    <p:extLst>
      <p:ext uri="{BB962C8B-B14F-4D97-AF65-F5344CB8AC3E}">
        <p14:creationId xmlns:p14="http://schemas.microsoft.com/office/powerpoint/2010/main" val="4083082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A904E-CE09-421A-B921-24566114C7F2}"/>
              </a:ext>
            </a:extLst>
          </p:cNvPr>
          <p:cNvSpPr>
            <a:spLocks noGrp="1"/>
          </p:cNvSpPr>
          <p:nvPr>
            <p:ph type="ctrTitle"/>
          </p:nvPr>
        </p:nvSpPr>
        <p:spPr>
          <a:xfrm>
            <a:off x="248575" y="1926453"/>
            <a:ext cx="10866267" cy="1583509"/>
          </a:xfrm>
        </p:spPr>
        <p:txBody>
          <a:bodyPr>
            <a:normAutofit/>
          </a:bodyPr>
          <a:lstStyle/>
          <a:p>
            <a:r>
              <a:rPr lang="en-US" sz="4800" b="1" dirty="0"/>
              <a:t>8. Action Agenda Items</a:t>
            </a:r>
            <a:endParaRPr lang="en-US" sz="4800" dirty="0"/>
          </a:p>
        </p:txBody>
      </p:sp>
    </p:spTree>
    <p:extLst>
      <p:ext uri="{BB962C8B-B14F-4D97-AF65-F5344CB8AC3E}">
        <p14:creationId xmlns:p14="http://schemas.microsoft.com/office/powerpoint/2010/main" val="394742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72888-00B3-4A66-A2F9-FF05B60029FC}"/>
              </a:ext>
            </a:extLst>
          </p:cNvPr>
          <p:cNvSpPr>
            <a:spLocks noGrp="1"/>
          </p:cNvSpPr>
          <p:nvPr>
            <p:ph type="title"/>
          </p:nvPr>
        </p:nvSpPr>
        <p:spPr>
          <a:xfrm>
            <a:off x="838200" y="365125"/>
            <a:ext cx="10515600" cy="1340388"/>
          </a:xfrm>
        </p:spPr>
        <p:txBody>
          <a:bodyPr>
            <a:normAutofit fontScale="90000"/>
          </a:bodyPr>
          <a:lstStyle/>
          <a:p>
            <a:r>
              <a:rPr lang="en-US" sz="3100" dirty="0">
                <a:latin typeface="Tahoma" panose="020B0604030504040204" pitchFamily="34" charset="0"/>
                <a:ea typeface="Tahoma" panose="020B0604030504040204" pitchFamily="34" charset="0"/>
                <a:cs typeface="Tahoma" panose="020B0604030504040204" pitchFamily="34" charset="0"/>
              </a:rPr>
              <a:t>Recommended Motion 2: </a:t>
            </a:r>
            <a:r>
              <a:rPr lang="en-US" sz="2800" dirty="0">
                <a:latin typeface="Tahoma" panose="020B0604030504040204" pitchFamily="34" charset="0"/>
                <a:ea typeface="Tahoma" panose="020B0604030504040204" pitchFamily="34" charset="0"/>
                <a:cs typeface="Tahoma" panose="020B0604030504040204" pitchFamily="34" charset="0"/>
              </a:rPr>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r>
            <a:br>
              <a:rPr lang="en-US" sz="2800" dirty="0">
                <a:latin typeface="Tahoma" panose="020B0604030504040204" pitchFamily="34" charset="0"/>
                <a:ea typeface="Tahoma" panose="020B0604030504040204" pitchFamily="34" charset="0"/>
                <a:cs typeface="Tahoma" panose="020B0604030504040204" pitchFamily="34" charset="0"/>
              </a:rPr>
            </a:br>
            <a:r>
              <a:rPr lang="en-US" sz="2700" dirty="0" err="1">
                <a:latin typeface="Tahoma" panose="020B0604030504040204" pitchFamily="34" charset="0"/>
                <a:ea typeface="Tahoma" panose="020B0604030504040204" pitchFamily="34" charset="0"/>
                <a:cs typeface="Tahoma" panose="020B0604030504040204" pitchFamily="34" charset="0"/>
              </a:rPr>
              <a:t>i</a:t>
            </a:r>
            <a:r>
              <a:rPr lang="en-US" sz="2700" dirty="0">
                <a:latin typeface="Tahoma" panose="020B0604030504040204" pitchFamily="34" charset="0"/>
                <a:ea typeface="Tahoma" panose="020B0604030504040204" pitchFamily="34" charset="0"/>
                <a:cs typeface="Tahoma" panose="020B0604030504040204" pitchFamily="34" charset="0"/>
              </a:rPr>
              <a:t>. Labs on campus with social distancing </a:t>
            </a:r>
            <a:br>
              <a:rPr lang="en-US" sz="2700" dirty="0">
                <a:latin typeface="Tahoma" panose="020B0604030504040204" pitchFamily="34" charset="0"/>
                <a:ea typeface="Tahoma" panose="020B0604030504040204" pitchFamily="34" charset="0"/>
                <a:cs typeface="Tahoma" panose="020B0604030504040204" pitchFamily="34" charset="0"/>
              </a:rPr>
            </a:br>
            <a:r>
              <a:rPr lang="en-US" sz="2700" dirty="0">
                <a:latin typeface="Tahoma" panose="020B0604030504040204" pitchFamily="34" charset="0"/>
                <a:ea typeface="Tahoma" panose="020B0604030504040204" pitchFamily="34" charset="0"/>
                <a:cs typeface="Tahoma" panose="020B0604030504040204" pitchFamily="34" charset="0"/>
              </a:rPr>
              <a:t>ii. Continuity of course delivery</a:t>
            </a:r>
          </a:p>
        </p:txBody>
      </p:sp>
      <p:sp>
        <p:nvSpPr>
          <p:cNvPr id="3" name="Content Placeholder 2">
            <a:extLst>
              <a:ext uri="{FF2B5EF4-FFF2-40B4-BE49-F238E27FC236}">
                <a16:creationId xmlns:a16="http://schemas.microsoft.com/office/drawing/2014/main" id="{0C705023-FF48-43F5-8214-7D1B0F7E1A0B}"/>
              </a:ext>
            </a:extLst>
          </p:cNvPr>
          <p:cNvSpPr>
            <a:spLocks noGrp="1"/>
          </p:cNvSpPr>
          <p:nvPr>
            <p:ph idx="1"/>
          </p:nvPr>
        </p:nvSpPr>
        <p:spPr>
          <a:xfrm>
            <a:off x="563119" y="1990615"/>
            <a:ext cx="10515600" cy="1554979"/>
          </a:xfrm>
        </p:spPr>
        <p:txBody>
          <a:bodyPr>
            <a:normAutofit fontScale="85000" lnSpcReduction="10000"/>
          </a:bodyPr>
          <a:lstStyle/>
          <a:p>
            <a:pPr marL="0" indent="0">
              <a:buNone/>
              <a:tabLst>
                <a:tab pos="288925" algn="l"/>
                <a:tab pos="342900" algn="l"/>
              </a:tabLst>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The </a:t>
            </a:r>
            <a:r>
              <a:rPr lang="en-US" sz="2200" dirty="0" smtClean="0">
                <a:solidFill>
                  <a:srgbClr val="0000FF"/>
                </a:solidFill>
                <a:latin typeface="Tahoma" panose="020B0604030504040204" pitchFamily="34" charset="0"/>
                <a:ea typeface="Tahoma" panose="020B0604030504040204" pitchFamily="34" charset="0"/>
                <a:cs typeface="Tahoma" panose="020B0604030504040204" pitchFamily="34" charset="0"/>
              </a:rPr>
              <a:t>Academic Senate </a:t>
            </a: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recommends that the college adopt a modified Approach B:</a:t>
            </a:r>
          </a:p>
          <a:p>
            <a:pPr>
              <a:tabLst>
                <a:tab pos="288925" algn="l"/>
                <a:tab pos="342900" algn="l"/>
              </a:tabLst>
            </a:pP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Schedule most classes via DE but allow flexibility for a limited number of courses </a:t>
            </a:r>
            <a:r>
              <a:rPr lang="en-US" sz="2400" dirty="0" smtClean="0">
                <a:solidFill>
                  <a:srgbClr val="0000FF"/>
                </a:solidFill>
                <a:latin typeface="Tahoma" panose="020B0604030504040204" pitchFamily="34" charset="0"/>
                <a:ea typeface="Tahoma" panose="020B0604030504040204" pitchFamily="34" charset="0"/>
                <a:cs typeface="Tahoma" panose="020B0604030504040204" pitchFamily="34" charset="0"/>
              </a:rPr>
              <a:t>and labs to </a:t>
            </a: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meet in a </a:t>
            </a:r>
            <a:r>
              <a:rPr lang="en-US" sz="2400" dirty="0" smtClean="0">
                <a:solidFill>
                  <a:srgbClr val="0000FF"/>
                </a:solidFill>
                <a:latin typeface="Tahoma" panose="020B0604030504040204" pitchFamily="34" charset="0"/>
                <a:ea typeface="Tahoma" panose="020B0604030504040204" pitchFamily="34" charset="0"/>
                <a:cs typeface="Tahoma" panose="020B0604030504040204" pitchFamily="34" charset="0"/>
              </a:rPr>
              <a:t>face to face mode </a:t>
            </a: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during the Fall semester as the San Bernardino County Department of Public Health </a:t>
            </a:r>
            <a:r>
              <a:rPr lang="en-US" sz="2400" dirty="0" smtClean="0">
                <a:solidFill>
                  <a:srgbClr val="0000FF"/>
                </a:solidFill>
                <a:latin typeface="Tahoma" panose="020B0604030504040204" pitchFamily="34" charset="0"/>
                <a:ea typeface="Tahoma" panose="020B0604030504040204" pitchFamily="34" charset="0"/>
                <a:cs typeface="Tahoma" panose="020B0604030504040204" pitchFamily="34" charset="0"/>
              </a:rPr>
              <a:t>allows</a:t>
            </a: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 </a:t>
            </a:r>
            <a:r>
              <a:rPr lang="en-US" sz="2400" dirty="0" smtClean="0">
                <a:solidFill>
                  <a:srgbClr val="0000FF"/>
                </a:solidFill>
                <a:latin typeface="Tahoma" panose="020B0604030504040204" pitchFamily="34" charset="0"/>
                <a:ea typeface="Tahoma" panose="020B0604030504040204" pitchFamily="34" charset="0"/>
                <a:cs typeface="Tahoma" panose="020B0604030504040204" pitchFamily="34" charset="0"/>
              </a:rPr>
              <a:t>and </a:t>
            </a: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that in order to maintain continuity, classes that have started online in fall 2020 should remain online for the entire semester.</a:t>
            </a:r>
          </a:p>
          <a:p>
            <a:pPr>
              <a:tabLst>
                <a:tab pos="288925" algn="l"/>
                <a:tab pos="342900" algn="l"/>
              </a:tabLst>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4" name="Rectangle 3">
            <a:extLst>
              <a:ext uri="{FF2B5EF4-FFF2-40B4-BE49-F238E27FC236}">
                <a16:creationId xmlns:a16="http://schemas.microsoft.com/office/drawing/2014/main" id="{36E80A8D-DECB-4AA8-82D6-264056EDB8D2}"/>
              </a:ext>
            </a:extLst>
          </p:cNvPr>
          <p:cNvSpPr/>
          <p:nvPr/>
        </p:nvSpPr>
        <p:spPr>
          <a:xfrm>
            <a:off x="461639" y="4306072"/>
            <a:ext cx="10617080" cy="1446550"/>
          </a:xfrm>
          <a:prstGeom prst="rect">
            <a:avLst/>
          </a:prstGeom>
        </p:spPr>
        <p:txBody>
          <a:bodyPr wrap="square">
            <a:spAutoFit/>
          </a:bodyPr>
          <a:lstStyle/>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The academic senate recommends that the president of college continue to consult directly with the San Bernardino Department of Health on what protocols to take in order to offer (even if limited) face-to-face instruction and consult the senate of the outcomes of </a:t>
            </a:r>
            <a:r>
              <a:rPr lang="en-US" sz="2200">
                <a:solidFill>
                  <a:srgbClr val="0000FF"/>
                </a:solidFill>
                <a:latin typeface="Tahoma" panose="020B0604030504040204" pitchFamily="34" charset="0"/>
                <a:ea typeface="Tahoma" panose="020B0604030504040204" pitchFamily="34" charset="0"/>
                <a:cs typeface="Tahoma" panose="020B0604030504040204" pitchFamily="34" charset="0"/>
              </a:rPr>
              <a:t>the meeting(s).</a:t>
            </a: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4">
            <a:extLst>
              <a:ext uri="{FF2B5EF4-FFF2-40B4-BE49-F238E27FC236}">
                <a16:creationId xmlns:a16="http://schemas.microsoft.com/office/drawing/2014/main" id="{A76EB85B-F8EB-4988-AA0E-B4BD68BD3372}"/>
              </a:ext>
            </a:extLst>
          </p:cNvPr>
          <p:cNvSpPr/>
          <p:nvPr/>
        </p:nvSpPr>
        <p:spPr>
          <a:xfrm>
            <a:off x="838200" y="3713032"/>
            <a:ext cx="4259436" cy="523220"/>
          </a:xfrm>
          <a:prstGeom prst="rect">
            <a:avLst/>
          </a:prstGeom>
        </p:spPr>
        <p:txBody>
          <a:bodyPr wrap="none">
            <a:spAutoFit/>
          </a:bodyPr>
          <a:lstStyle/>
          <a:p>
            <a:r>
              <a:rPr lang="en-US" sz="2800" dirty="0">
                <a:latin typeface="Tahoma" panose="020B0604030504040204" pitchFamily="34" charset="0"/>
                <a:ea typeface="Tahoma" panose="020B0604030504040204" pitchFamily="34" charset="0"/>
                <a:cs typeface="Tahoma" panose="020B0604030504040204" pitchFamily="34" charset="0"/>
              </a:rPr>
              <a:t>Recommended Motion 3: </a:t>
            </a:r>
          </a:p>
        </p:txBody>
      </p:sp>
    </p:spTree>
    <p:extLst>
      <p:ext uri="{BB962C8B-B14F-4D97-AF65-F5344CB8AC3E}">
        <p14:creationId xmlns:p14="http://schemas.microsoft.com/office/powerpoint/2010/main" val="570723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044" y="323745"/>
            <a:ext cx="11940465" cy="2277547"/>
          </a:xfrm>
          <a:prstGeom prst="rect">
            <a:avLst/>
          </a:prstGeom>
        </p:spPr>
        <p:txBody>
          <a:bodyPr wrap="square">
            <a:spAutoFit/>
          </a:bodyPr>
          <a:lstStyle/>
          <a:p>
            <a:pPr marR="0" lvl="1">
              <a:spcBef>
                <a:spcPts val="0"/>
              </a:spcBef>
              <a:spcAft>
                <a:spcPts val="0"/>
              </a:spcAft>
              <a:tabLst>
                <a:tab pos="831850" algn="l"/>
              </a:tabLst>
            </a:pPr>
            <a:r>
              <a:rPr lang="en-US" sz="2800" dirty="0">
                <a:latin typeface="Tahoma" panose="020B0604030504040204" pitchFamily="34" charset="0"/>
                <a:ea typeface="Tahoma" panose="020B0604030504040204" pitchFamily="34" charset="0"/>
                <a:cs typeface="Tahoma" panose="020B0604030504040204" pitchFamily="34" charset="0"/>
              </a:rPr>
              <a:t>Recommended Motion 4: </a:t>
            </a:r>
          </a:p>
          <a:p>
            <a:pPr marR="0" lvl="1">
              <a:spcBef>
                <a:spcPts val="0"/>
              </a:spcBef>
              <a:spcAft>
                <a:spcPts val="0"/>
              </a:spcAft>
              <a:tabLst>
                <a:tab pos="831850" algn="l"/>
              </a:tabLst>
            </a:pPr>
            <a:endParaRPr lang="en-US" sz="2400" dirty="0">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400" dirty="0" err="1" smtClean="0">
                <a:latin typeface="Tahoma" panose="020B0604030504040204" pitchFamily="34" charset="0"/>
                <a:ea typeface="Tahoma" panose="020B0604030504040204" pitchFamily="34" charset="0"/>
                <a:cs typeface="Tahoma" panose="020B0604030504040204" pitchFamily="34" charset="0"/>
              </a:rPr>
              <a:t>A.</a:t>
            </a:r>
            <a:r>
              <a:rPr lang="en-US" sz="2400" dirty="0" err="1" smtClean="0">
                <a:latin typeface="Tahoma" panose="020B0604030504040204" pitchFamily="34" charset="0"/>
                <a:ea typeface="Tahoma" panose="020B0604030504040204" pitchFamily="34" charset="0"/>
                <a:cs typeface="Tahoma" panose="020B0604030504040204" pitchFamily="34" charset="0"/>
              </a:rPr>
              <a:t>iii</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a:latin typeface="Tahoma" panose="020B0604030504040204" pitchFamily="34" charset="0"/>
                <a:ea typeface="Tahoma" panose="020B0604030504040204" pitchFamily="34" charset="0"/>
                <a:cs typeface="Tahoma" panose="020B0604030504040204" pitchFamily="34" charset="0"/>
              </a:rPr>
              <a:t>Completion plan for partially or fully suspended classes</a:t>
            </a:r>
          </a:p>
          <a:p>
            <a:pPr marR="0" lvl="1">
              <a:spcBef>
                <a:spcPts val="0"/>
              </a:spcBef>
              <a:spcAft>
                <a:spcPts val="0"/>
              </a:spcAft>
              <a:tabLst>
                <a:tab pos="831850" algn="l"/>
              </a:tabLst>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Recommendation that administration </a:t>
            </a:r>
            <a:r>
              <a:rPr lang="en-US" sz="2200" dirty="0" smtClean="0">
                <a:solidFill>
                  <a:srgbClr val="0000FF"/>
                </a:solidFill>
                <a:latin typeface="Tahoma" panose="020B0604030504040204" pitchFamily="34" charset="0"/>
                <a:ea typeface="Tahoma" panose="020B0604030504040204" pitchFamily="34" charset="0"/>
                <a:cs typeface="Tahoma" panose="020B0604030504040204" pitchFamily="34" charset="0"/>
              </a:rPr>
              <a:t>work </a:t>
            </a: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with discipline faculty to develop a completion plan for partially or fully suspended classes before the end of spring 2020 semester.</a:t>
            </a:r>
            <a:endParaRPr lang="en-US" sz="2200" dirty="0">
              <a:solidFill>
                <a:srgbClr val="0000FF"/>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09337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021" y="470937"/>
            <a:ext cx="11816179" cy="2400657"/>
          </a:xfrm>
          <a:prstGeom prst="rect">
            <a:avLst/>
          </a:prstGeom>
        </p:spPr>
        <p:txBody>
          <a:bodyPr wrap="square">
            <a:spAutoFit/>
          </a:bodyPr>
          <a:lstStyle/>
          <a:p>
            <a:pPr lvl="1">
              <a:tabLst>
                <a:tab pos="831850" algn="l"/>
              </a:tabLst>
            </a:pPr>
            <a:r>
              <a:rPr lang="en-US" sz="2800" dirty="0"/>
              <a:t>b. Faculty In-Service Day 5/22/2020 Training</a:t>
            </a:r>
          </a:p>
          <a:p>
            <a:pPr marR="0" lvl="1">
              <a:spcBef>
                <a:spcPts val="0"/>
              </a:spcBef>
              <a:spcAft>
                <a:spcPts val="0"/>
              </a:spcAft>
              <a:tabLst>
                <a:tab pos="831850" algn="l"/>
              </a:tabLst>
            </a:pPr>
            <a:endParaRPr lang="en-US" sz="2800" dirty="0">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800" dirty="0">
                <a:latin typeface="Tahoma" panose="020B0604030504040204" pitchFamily="34" charset="0"/>
                <a:ea typeface="Tahoma" panose="020B0604030504040204" pitchFamily="34" charset="0"/>
                <a:cs typeface="Tahoma" panose="020B0604030504040204" pitchFamily="34" charset="0"/>
              </a:rPr>
              <a:t>Recommended Motion 5:</a:t>
            </a:r>
          </a:p>
          <a:p>
            <a:pPr marR="0" lvl="1">
              <a:spcBef>
                <a:spcPts val="0"/>
              </a:spcBef>
              <a:spcAft>
                <a:spcPts val="0"/>
              </a:spcAft>
              <a:tabLst>
                <a:tab pos="831850" algn="l"/>
              </a:tabLst>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Recommendation to the administration that if needed, in lieu of participation in an virtual commencement, the faculty in-service day on May 22, 2020, be used for all faculty training on best practices for online instruction and student interaction.</a:t>
            </a:r>
            <a:endParaRPr lang="en-US" sz="2200" dirty="0">
              <a:solidFill>
                <a:srgbClr val="0000FF"/>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56509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144" y="444660"/>
            <a:ext cx="12038120" cy="1938992"/>
          </a:xfrm>
          <a:prstGeom prst="rect">
            <a:avLst/>
          </a:prstGeom>
        </p:spPr>
        <p:txBody>
          <a:bodyPr wrap="square">
            <a:spAutoFit/>
          </a:bodyPr>
          <a:lstStyle/>
          <a:p>
            <a:pPr marR="0" lvl="1">
              <a:spcBef>
                <a:spcPts val="0"/>
              </a:spcBef>
              <a:spcAft>
                <a:spcPts val="0"/>
              </a:spcAft>
              <a:tabLst>
                <a:tab pos="831850" algn="l"/>
              </a:tabLst>
            </a:pPr>
            <a:r>
              <a:rPr lang="en-US" sz="2400" dirty="0">
                <a:latin typeface="Tahoma" panose="020B0604030504040204" pitchFamily="34" charset="0"/>
                <a:ea typeface="Tahoma" panose="020B0604030504040204" pitchFamily="34" charset="0"/>
                <a:cs typeface="Tahoma" panose="020B0604030504040204" pitchFamily="34" charset="0"/>
              </a:rPr>
              <a:t>c. Online Programs Committee DE Guidelines</a:t>
            </a:r>
          </a:p>
          <a:p>
            <a:pPr lvl="1">
              <a:tabLst>
                <a:tab pos="831850" algn="l"/>
              </a:tabLst>
            </a:pPr>
            <a:endParaRPr lang="en-US" sz="2400" dirty="0">
              <a:latin typeface="Tahoma" panose="020B0604030504040204" pitchFamily="34" charset="0"/>
              <a:ea typeface="Tahoma" panose="020B0604030504040204" pitchFamily="34" charset="0"/>
              <a:cs typeface="Tahoma" panose="020B0604030504040204" pitchFamily="34" charset="0"/>
            </a:endParaRPr>
          </a:p>
          <a:p>
            <a:pPr lvl="1">
              <a:tabLst>
                <a:tab pos="831850" algn="l"/>
              </a:tabLst>
            </a:pPr>
            <a:r>
              <a:rPr lang="en-US" sz="2800" dirty="0">
                <a:latin typeface="Tahoma" panose="020B0604030504040204" pitchFamily="34" charset="0"/>
                <a:ea typeface="Tahoma" panose="020B0604030504040204" pitchFamily="34" charset="0"/>
                <a:cs typeface="Tahoma" panose="020B0604030504040204" pitchFamily="34" charset="0"/>
              </a:rPr>
              <a:t>Recommended Motion 6:</a:t>
            </a:r>
          </a:p>
          <a:p>
            <a:pPr marR="0" lvl="1">
              <a:spcBef>
                <a:spcPts val="0"/>
              </a:spcBef>
              <a:spcAft>
                <a:spcPts val="0"/>
              </a:spcAft>
              <a:tabLst>
                <a:tab pos="831850" algn="l"/>
              </a:tabLst>
            </a:pPr>
            <a:r>
              <a:rPr lang="en-US" sz="2200" dirty="0" smtClean="0">
                <a:solidFill>
                  <a:srgbClr val="0000FF"/>
                </a:solidFill>
                <a:latin typeface="Tahoma" panose="020B0604030504040204" pitchFamily="34" charset="0"/>
                <a:ea typeface="Tahoma" panose="020B0604030504040204" pitchFamily="34" charset="0"/>
                <a:cs typeface="Tahoma" panose="020B0604030504040204" pitchFamily="34" charset="0"/>
              </a:rPr>
              <a:t>The academic senate recommends </a:t>
            </a: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that faculty follow </a:t>
            </a:r>
            <a:r>
              <a:rPr lang="en-US" sz="2200" dirty="0" smtClean="0">
                <a:solidFill>
                  <a:srgbClr val="0000FF"/>
                </a:solidFill>
                <a:latin typeface="Tahoma" panose="020B0604030504040204" pitchFamily="34" charset="0"/>
                <a:ea typeface="Tahoma" panose="020B0604030504040204" pitchFamily="34" charset="0"/>
                <a:cs typeface="Tahoma" panose="020B0604030504040204" pitchFamily="34" charset="0"/>
              </a:rPr>
              <a:t>the </a:t>
            </a: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DE guidelines </a:t>
            </a:r>
            <a:r>
              <a:rPr lang="en-US" sz="2200" dirty="0" smtClean="0">
                <a:solidFill>
                  <a:srgbClr val="0000FF"/>
                </a:solidFill>
                <a:latin typeface="Tahoma" panose="020B0604030504040204" pitchFamily="34" charset="0"/>
                <a:ea typeface="Tahoma" panose="020B0604030504040204" pitchFamily="34" charset="0"/>
                <a:cs typeface="Tahoma" panose="020B0604030504040204" pitchFamily="34" charset="0"/>
              </a:rPr>
              <a:t>established by the Online Programs committee on </a:t>
            </a: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synchronous and asynchronous online facilitation. </a:t>
            </a:r>
            <a:endParaRPr lang="en-US" sz="2200" dirty="0">
              <a:solidFill>
                <a:srgbClr val="0000FF"/>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4206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316F6-B1C5-44A1-B5D9-1BE2C3DA3864}"/>
              </a:ext>
            </a:extLst>
          </p:cNvPr>
          <p:cNvSpPr>
            <a:spLocks noGrp="1"/>
          </p:cNvSpPr>
          <p:nvPr>
            <p:ph type="title"/>
          </p:nvPr>
        </p:nvSpPr>
        <p:spPr>
          <a:xfrm>
            <a:off x="838200" y="365125"/>
            <a:ext cx="10515600" cy="1445920"/>
          </a:xfrm>
        </p:spPr>
        <p:txBody>
          <a:bodyPr>
            <a:noAutofit/>
          </a:bodyPr>
          <a:lstStyle/>
          <a:p>
            <a:r>
              <a:rPr lang="en-US" sz="2400" dirty="0">
                <a:latin typeface="Tahoma" panose="020B0604030504040204" pitchFamily="34" charset="0"/>
                <a:ea typeface="Tahoma" panose="020B0604030504040204" pitchFamily="34" charset="0"/>
                <a:cs typeface="Tahoma" panose="020B0604030504040204" pitchFamily="34" charset="0"/>
              </a:rPr>
              <a:t>d. Collegial Consultation during the Summer </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latin typeface="Tahoma" panose="020B0604030504040204" pitchFamily="34" charset="0"/>
                <a:ea typeface="Tahoma" panose="020B0604030504040204" pitchFamily="34" charset="0"/>
                <a:cs typeface="Tahoma" panose="020B0604030504040204" pitchFamily="34" charset="0"/>
              </a:rPr>
              <a:t/>
            </a:r>
            <a:br>
              <a:rPr lang="en-US" sz="2400" dirty="0">
                <a:latin typeface="Tahoma" panose="020B0604030504040204" pitchFamily="34" charset="0"/>
                <a:ea typeface="Tahoma" panose="020B0604030504040204" pitchFamily="34" charset="0"/>
                <a:cs typeface="Tahoma" panose="020B0604030504040204" pitchFamily="34" charset="0"/>
              </a:rPr>
            </a:b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Current language in the by-laws</a:t>
            </a:r>
            <a:b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br>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410: SPECIAL MEETINGS</a:t>
            </a:r>
          </a:p>
        </p:txBody>
      </p:sp>
      <p:sp>
        <p:nvSpPr>
          <p:cNvPr id="3" name="Content Placeholder 2">
            <a:extLst>
              <a:ext uri="{FF2B5EF4-FFF2-40B4-BE49-F238E27FC236}">
                <a16:creationId xmlns:a16="http://schemas.microsoft.com/office/drawing/2014/main" id="{C6B446C2-9B38-4277-8442-A9E14334750B}"/>
              </a:ext>
            </a:extLst>
          </p:cNvPr>
          <p:cNvSpPr>
            <a:spLocks noGrp="1"/>
          </p:cNvSpPr>
          <p:nvPr>
            <p:ph idx="1"/>
          </p:nvPr>
        </p:nvSpPr>
        <p:spPr>
          <a:xfrm>
            <a:off x="838200" y="1917700"/>
            <a:ext cx="10515600" cy="4575175"/>
          </a:xfrm>
        </p:spPr>
        <p:txBody>
          <a:bodyPr>
            <a:normAutofit lnSpcReduction="10000"/>
          </a:bodyPr>
          <a:lstStyle/>
          <a:p>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411: When decisions concerning professional or academic matters need to be made while faculty are off campus (days when faculty are not working to complete regular contract hours), including but not limited to summer, winter and spring breaks, the Senate President will convene the Executive Committee. In the absence of the President, the Vice President or Secretary, in order mentioned, will convene the Executive Committee. </a:t>
            </a:r>
          </a:p>
          <a:p>
            <a:pPr marL="0" indent="0">
              <a:buNone/>
            </a:pPr>
            <a:endPar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412: During these eventualities, a quorum will be the number of Senators at the meeting, and the Executive Committee will have the authority to make decisions on behalf of the faculty. </a:t>
            </a:r>
          </a:p>
          <a:p>
            <a:pPr marL="0" indent="0">
              <a:buNone/>
            </a:pPr>
            <a:endPar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r>
              <a:rPr lang="en-US" sz="2400" dirty="0">
                <a:solidFill>
                  <a:srgbClr val="0000FF"/>
                </a:solidFill>
                <a:latin typeface="Tahoma" panose="020B0604030504040204" pitchFamily="34" charset="0"/>
                <a:ea typeface="Tahoma" panose="020B0604030504040204" pitchFamily="34" charset="0"/>
                <a:cs typeface="Tahoma" panose="020B0604030504040204" pitchFamily="34" charset="0"/>
              </a:rPr>
              <a:t>413: The Senate President or convening officer will inform the faculty of the decision(s) made within two weeks of the meeting via electronic mail. </a:t>
            </a:r>
          </a:p>
        </p:txBody>
      </p:sp>
    </p:spTree>
    <p:extLst>
      <p:ext uri="{BB962C8B-B14F-4D97-AF65-F5344CB8AC3E}">
        <p14:creationId xmlns:p14="http://schemas.microsoft.com/office/powerpoint/2010/main" val="772066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21E6F-4B08-46DF-952E-BA059D6F9AC3}"/>
              </a:ext>
            </a:extLst>
          </p:cNvPr>
          <p:cNvSpPr>
            <a:spLocks noGrp="1"/>
          </p:cNvSpPr>
          <p:nvPr>
            <p:ph type="title"/>
          </p:nvPr>
        </p:nvSpPr>
        <p:spPr>
          <a:xfrm>
            <a:off x="838200" y="365126"/>
            <a:ext cx="10515600" cy="1126324"/>
          </a:xfrm>
        </p:spPr>
        <p:txBody>
          <a:bodyPr>
            <a:normAutofit/>
          </a:bodyPr>
          <a:lstStyle/>
          <a:p>
            <a:r>
              <a:rPr lang="en-US" sz="2800" dirty="0">
                <a:solidFill>
                  <a:srgbClr val="0000FF"/>
                </a:solidFill>
                <a:latin typeface="Tahoma" panose="020B0604030504040204" pitchFamily="34" charset="0"/>
                <a:ea typeface="Tahoma" panose="020B0604030504040204" pitchFamily="34" charset="0"/>
                <a:cs typeface="Tahoma" panose="020B0604030504040204" pitchFamily="34" charset="0"/>
              </a:rPr>
              <a:t>Academic Senate and the not- so- normal Summer</a:t>
            </a:r>
          </a:p>
        </p:txBody>
      </p:sp>
      <p:sp>
        <p:nvSpPr>
          <p:cNvPr id="3" name="Content Placeholder 2">
            <a:extLst>
              <a:ext uri="{FF2B5EF4-FFF2-40B4-BE49-F238E27FC236}">
                <a16:creationId xmlns:a16="http://schemas.microsoft.com/office/drawing/2014/main" id="{4F296F33-D7F7-4930-9DEE-62C72295290B}"/>
              </a:ext>
            </a:extLst>
          </p:cNvPr>
          <p:cNvSpPr>
            <a:spLocks noGrp="1"/>
          </p:cNvSpPr>
          <p:nvPr>
            <p:ph idx="1"/>
          </p:nvPr>
        </p:nvSpPr>
        <p:spPr>
          <a:xfrm>
            <a:off x="838200" y="1461641"/>
            <a:ext cx="10515600" cy="4868138"/>
          </a:xfrm>
        </p:spPr>
        <p:txBody>
          <a:bodyPr>
            <a:noAutofit/>
          </a:bodyPr>
          <a:lstStyle/>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Usually Academic Senate goes dark in the summer</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Exceptions: Equivalency, hiring committees (need volunteers!)</a:t>
            </a:r>
          </a:p>
          <a:p>
            <a:pPr marL="0" indent="0">
              <a:buNone/>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Covid-19 and Fall Course Offerings</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Shelter-in-place, social distancing, PPE protocols needed: This may not be known until July for courses that have a start date in August </a:t>
            </a:r>
          </a:p>
          <a:p>
            <a:pPr marL="0" indent="0">
              <a:buNone/>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And, add to that:</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New Incoming Senate Leadership and New Executive Committee*</a:t>
            </a:r>
          </a:p>
          <a:p>
            <a:pPr marL="0" indent="0">
              <a:buNone/>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*Note: There may be some overlap </a:t>
            </a:r>
          </a:p>
          <a:p>
            <a:pPr marL="0" indent="0">
              <a:buNone/>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L="0" indent="0">
              <a:buNone/>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The following motions are recommended:</a:t>
            </a:r>
          </a:p>
        </p:txBody>
      </p:sp>
    </p:spTree>
    <p:extLst>
      <p:ext uri="{BB962C8B-B14F-4D97-AF65-F5344CB8AC3E}">
        <p14:creationId xmlns:p14="http://schemas.microsoft.com/office/powerpoint/2010/main" val="1783197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80CB6-C237-4E92-9100-83F21B0AAF85}"/>
              </a:ext>
            </a:extLst>
          </p:cNvPr>
          <p:cNvSpPr>
            <a:spLocks noGrp="1"/>
          </p:cNvSpPr>
          <p:nvPr>
            <p:ph type="title"/>
          </p:nvPr>
        </p:nvSpPr>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d. Collegial Consultation during the Summer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Recommended Motion 7:</a:t>
            </a:r>
          </a:p>
        </p:txBody>
      </p:sp>
      <p:sp>
        <p:nvSpPr>
          <p:cNvPr id="3" name="Content Placeholder 2">
            <a:extLst>
              <a:ext uri="{FF2B5EF4-FFF2-40B4-BE49-F238E27FC236}">
                <a16:creationId xmlns:a16="http://schemas.microsoft.com/office/drawing/2014/main" id="{2B6723B8-F72D-4A88-9D52-2EA6F6566D3F}"/>
              </a:ext>
            </a:extLst>
          </p:cNvPr>
          <p:cNvSpPr>
            <a:spLocks noGrp="1"/>
          </p:cNvSpPr>
          <p:nvPr>
            <p:ph idx="1"/>
          </p:nvPr>
        </p:nvSpPr>
        <p:spPr>
          <a:xfrm>
            <a:off x="838200" y="1690688"/>
            <a:ext cx="10515600" cy="4351338"/>
          </a:xfrm>
        </p:spPr>
        <p:txBody>
          <a:bodyPr>
            <a:normAutofit/>
          </a:bodyPr>
          <a:lstStyle/>
          <a:p>
            <a:pPr marL="0" indent="0">
              <a:buNone/>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In order to ensure collegial consultation over the summer, the Executive Senate recommends that current and future members on the Executive Senate;</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meet bi-weekly </a:t>
            </a:r>
            <a:r>
              <a:rPr lang="en-US" sz="2200" dirty="0" smtClean="0">
                <a:solidFill>
                  <a:srgbClr val="0000FF"/>
                </a:solidFill>
                <a:latin typeface="Tahoma" panose="020B0604030504040204" pitchFamily="34" charset="0"/>
                <a:ea typeface="Tahoma" panose="020B0604030504040204" pitchFamily="34" charset="0"/>
                <a:cs typeface="Tahoma" panose="020B0604030504040204" pitchFamily="34" charset="0"/>
              </a:rPr>
              <a:t>during standard meeting times as available and necessary;</a:t>
            </a: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attend collegial consultation </a:t>
            </a:r>
            <a:r>
              <a:rPr lang="en-US" sz="2200" dirty="0" smtClean="0">
                <a:solidFill>
                  <a:srgbClr val="0000FF"/>
                </a:solidFill>
                <a:latin typeface="Tahoma" panose="020B0604030504040204" pitchFamily="34" charset="0"/>
                <a:ea typeface="Tahoma" panose="020B0604030504040204" pitchFamily="34" charset="0"/>
                <a:cs typeface="Tahoma" panose="020B0604030504040204" pitchFamily="34" charset="0"/>
              </a:rPr>
              <a:t>meetings </a:t>
            </a: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and taskforce meetings as available; and</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attend Special Meetings of the Executive Senate as requested by the Academic Senate President or administrative leadership for emergency collegial consultation.</a:t>
            </a:r>
          </a:p>
          <a:p>
            <a:pPr marL="0" indent="0">
              <a:buNone/>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12632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7049" y="731520"/>
            <a:ext cx="11097087" cy="2616101"/>
          </a:xfrm>
          <a:prstGeom prst="rect">
            <a:avLst/>
          </a:prstGeom>
        </p:spPr>
        <p:txBody>
          <a:bodyPr wrap="square">
            <a:spAutoFit/>
          </a:bodyPr>
          <a:lstStyle/>
          <a:p>
            <a:pPr marR="0" lvl="1">
              <a:spcBef>
                <a:spcPts val="0"/>
              </a:spcBef>
              <a:spcAft>
                <a:spcPts val="0"/>
              </a:spcAft>
              <a:tabLst>
                <a:tab pos="831850" algn="l"/>
              </a:tabLst>
            </a:pPr>
            <a:r>
              <a:rPr lang="en-US" sz="2800" dirty="0">
                <a:latin typeface="Tahoma" panose="020B0604030504040204" pitchFamily="34" charset="0"/>
                <a:ea typeface="Tahoma" panose="020B0604030504040204" pitchFamily="34" charset="0"/>
                <a:cs typeface="Tahoma" panose="020B0604030504040204" pitchFamily="34" charset="0"/>
              </a:rPr>
              <a:t>a. Class Schedules and Modality</a:t>
            </a:r>
          </a:p>
          <a:p>
            <a:pPr marR="0" lvl="1">
              <a:spcBef>
                <a:spcPts val="0"/>
              </a:spcBef>
              <a:spcAft>
                <a:spcPts val="0"/>
              </a:spcAft>
              <a:tabLst>
                <a:tab pos="831850" algn="l"/>
              </a:tabLst>
            </a:pPr>
            <a:endParaRPr lang="en-US" sz="2800" dirty="0">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800" dirty="0">
                <a:latin typeface="Tahoma" panose="020B0604030504040204" pitchFamily="34" charset="0"/>
                <a:ea typeface="Tahoma" panose="020B0604030504040204" pitchFamily="34" charset="0"/>
                <a:cs typeface="Tahoma" panose="020B0604030504040204" pitchFamily="34" charset="0"/>
              </a:rPr>
              <a:t>Recommended Motion 1:</a:t>
            </a:r>
          </a:p>
          <a:p>
            <a:pPr marR="0" lvl="1">
              <a:spcBef>
                <a:spcPts val="0"/>
              </a:spcBef>
              <a:spcAft>
                <a:spcPts val="0"/>
              </a:spcAft>
              <a:tabLst>
                <a:tab pos="831850" algn="l"/>
              </a:tabLst>
            </a:pPr>
            <a:endParaRPr lang="en-US" sz="2000" dirty="0">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The Academic Senate recommends that during this continuing </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emergency, </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administration </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works </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with the Academic Senate Executive </a:t>
            </a:r>
            <a:r>
              <a:rPr lang="en-US" sz="2000" dirty="0" smtClean="0">
                <a:solidFill>
                  <a:srgbClr val="0000FF"/>
                </a:solidFill>
                <a:latin typeface="Tahoma" panose="020B0604030504040204" pitchFamily="34" charset="0"/>
                <a:ea typeface="Tahoma" panose="020B0604030504040204" pitchFamily="34" charset="0"/>
                <a:cs typeface="Tahoma" panose="020B0604030504040204" pitchFamily="34" charset="0"/>
              </a:rPr>
              <a:t>Committee to </a:t>
            </a:r>
            <a:r>
              <a:rPr lang="en-US" sz="2000" dirty="0">
                <a:solidFill>
                  <a:srgbClr val="0000FF"/>
                </a:solidFill>
                <a:latin typeface="Tahoma" panose="020B0604030504040204" pitchFamily="34" charset="0"/>
                <a:ea typeface="Tahoma" panose="020B0604030504040204" pitchFamily="34" charset="0"/>
                <a:cs typeface="Tahoma" panose="020B0604030504040204" pitchFamily="34" charset="0"/>
              </a:rPr>
              <a:t>improve collegial consultation and communication regarding class schedules and future schedules to ensure program quality. </a:t>
            </a:r>
            <a:endParaRPr lang="en-US" sz="2000" b="1" dirty="0">
              <a:solidFill>
                <a:srgbClr val="0000FF"/>
              </a:solidFill>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6175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57654"/>
            <a:ext cx="12192000" cy="4493538"/>
          </a:xfrm>
          <a:prstGeom prst="rect">
            <a:avLst/>
          </a:prstGeom>
        </p:spPr>
        <p:txBody>
          <a:bodyPr wrap="square">
            <a:spAutoFit/>
          </a:bodyPr>
          <a:lstStyle/>
          <a:p>
            <a:pPr marR="0" lvl="1">
              <a:spcBef>
                <a:spcPts val="0"/>
              </a:spcBef>
              <a:spcAft>
                <a:spcPts val="0"/>
              </a:spcAft>
              <a:tabLst>
                <a:tab pos="831850" algn="l"/>
              </a:tabLst>
            </a:pPr>
            <a:r>
              <a:rPr lang="en-US" sz="2200" dirty="0" err="1">
                <a:solidFill>
                  <a:srgbClr val="0000FF"/>
                </a:solidFill>
                <a:latin typeface="Tahoma" panose="020B0604030504040204" pitchFamily="34" charset="0"/>
                <a:ea typeface="Tahoma" panose="020B0604030504040204" pitchFamily="34" charset="0"/>
                <a:cs typeface="Tahoma" panose="020B0604030504040204" pitchFamily="34" charset="0"/>
              </a:rPr>
              <a:t>i</a:t>
            </a: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 Labs on campus with social distancing</a:t>
            </a:r>
          </a:p>
          <a:p>
            <a:pPr marR="0" lvl="1">
              <a:spcBef>
                <a:spcPts val="0"/>
              </a:spcBef>
              <a:spcAft>
                <a:spcPts val="0"/>
              </a:spcAft>
              <a:tabLst>
                <a:tab pos="831850" algn="l"/>
              </a:tabLst>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Recommendation to the administration that discipline faculty have the option for labs to take place on campus using appropriate social distancing and personal protective equipment and health safety measures.</a:t>
            </a:r>
          </a:p>
          <a:p>
            <a:pPr marR="0" lvl="1">
              <a:spcBef>
                <a:spcPts val="0"/>
              </a:spcBef>
              <a:spcAft>
                <a:spcPts val="0"/>
              </a:spcAft>
              <a:tabLst>
                <a:tab pos="831850" algn="l"/>
              </a:tabLst>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ii. Continuity of Course Delivery</a:t>
            </a:r>
          </a:p>
          <a:p>
            <a:pPr marR="0" lvl="1">
              <a:spcBef>
                <a:spcPts val="0"/>
              </a:spcBef>
              <a:spcAft>
                <a:spcPts val="0"/>
              </a:spcAft>
              <a:tabLst>
                <a:tab pos="831850" algn="l"/>
              </a:tabLst>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Recommendation to administration that in order to maintain continuity, classes that have started online in fall 2020 should remain online for the entire semester.</a:t>
            </a:r>
          </a:p>
          <a:p>
            <a:pPr marR="0" lvl="1">
              <a:spcBef>
                <a:spcPts val="0"/>
              </a:spcBef>
              <a:spcAft>
                <a:spcPts val="0"/>
              </a:spcAft>
              <a:tabLst>
                <a:tab pos="831850" algn="l"/>
              </a:tabLst>
            </a:pPr>
            <a:endPar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marR="0" lvl="1">
              <a:spcBef>
                <a:spcPts val="0"/>
              </a:spcBef>
              <a:spcAft>
                <a:spcPts val="0"/>
              </a:spcAft>
              <a:tabLst>
                <a:tab pos="831850" algn="l"/>
              </a:tabLst>
            </a:pPr>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And also consider…</a:t>
            </a:r>
          </a:p>
          <a:p>
            <a:pPr marR="0" lvl="1">
              <a:spcBef>
                <a:spcPts val="0"/>
              </a:spcBef>
              <a:spcAft>
                <a:spcPts val="0"/>
              </a:spcAft>
              <a:tabLst>
                <a:tab pos="831850" algn="l"/>
              </a:tabLst>
            </a:pPr>
            <a:endParaRPr lang="en-US" sz="2200" dirty="0">
              <a:solidFill>
                <a:srgbClr val="0000FF"/>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DB83F875-71DF-4696-8AC4-EC024D1F92FA}"/>
              </a:ext>
            </a:extLst>
          </p:cNvPr>
          <p:cNvSpPr txBox="1"/>
          <p:nvPr/>
        </p:nvSpPr>
        <p:spPr>
          <a:xfrm>
            <a:off x="1" y="675816"/>
            <a:ext cx="12082508" cy="523220"/>
          </a:xfrm>
          <a:prstGeom prst="rect">
            <a:avLst/>
          </a:prstGeom>
          <a:noFill/>
        </p:spPr>
        <p:txBody>
          <a:bodyPr wrap="square" rtlCol="0">
            <a:spAutoFit/>
          </a:bodyPr>
          <a:lstStyle/>
          <a:p>
            <a:pPr algn="ctr"/>
            <a:r>
              <a:rPr lang="en-US" sz="2800" dirty="0">
                <a:solidFill>
                  <a:srgbClr val="0000FF"/>
                </a:solidFill>
                <a:latin typeface="Tahoma" panose="020B0604030504040204" pitchFamily="34" charset="0"/>
                <a:ea typeface="Tahoma" panose="020B0604030504040204" pitchFamily="34" charset="0"/>
                <a:cs typeface="Tahoma" panose="020B0604030504040204" pitchFamily="34" charset="0"/>
              </a:rPr>
              <a:t>Senate Executive Discussions and Draft Recommendations </a:t>
            </a:r>
          </a:p>
        </p:txBody>
      </p:sp>
    </p:spTree>
    <p:extLst>
      <p:ext uri="{BB962C8B-B14F-4D97-AF65-F5344CB8AC3E}">
        <p14:creationId xmlns:p14="http://schemas.microsoft.com/office/powerpoint/2010/main" val="1302394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213B-84E4-44EF-AC6E-8C279DA617A3}"/>
              </a:ext>
            </a:extLst>
          </p:cNvPr>
          <p:cNvSpPr>
            <a:spLocks noGrp="1"/>
          </p:cNvSpPr>
          <p:nvPr>
            <p:ph type="title"/>
          </p:nvPr>
        </p:nvSpPr>
        <p:spPr/>
        <p:txBody>
          <a:bodyPr>
            <a:normAutofit/>
          </a:bodyPr>
          <a:lstStyle/>
          <a:p>
            <a:r>
              <a:rPr lang="en-US" sz="2800" dirty="0">
                <a:solidFill>
                  <a:srgbClr val="0000FF"/>
                </a:solidFill>
                <a:latin typeface="Tahoma" panose="020B0604030504040204" pitchFamily="34" charset="0"/>
                <a:ea typeface="Tahoma" panose="020B0604030504040204" pitchFamily="34" charset="0"/>
                <a:cs typeface="Tahoma" panose="020B0604030504040204" pitchFamily="34" charset="0"/>
              </a:rPr>
              <a:t>Are there different options than strictly online?</a:t>
            </a:r>
          </a:p>
        </p:txBody>
      </p:sp>
      <p:sp>
        <p:nvSpPr>
          <p:cNvPr id="3" name="Content Placeholder 2">
            <a:extLst>
              <a:ext uri="{FF2B5EF4-FFF2-40B4-BE49-F238E27FC236}">
                <a16:creationId xmlns:a16="http://schemas.microsoft.com/office/drawing/2014/main" id="{E33FE5E0-7772-4BEF-816B-A3567C4F72E5}"/>
              </a:ext>
            </a:extLst>
          </p:cNvPr>
          <p:cNvSpPr>
            <a:spLocks noGrp="1"/>
          </p:cNvSpPr>
          <p:nvPr>
            <p:ph idx="1"/>
          </p:nvPr>
        </p:nvSpPr>
        <p:spPr>
          <a:xfrm>
            <a:off x="838200" y="1585928"/>
            <a:ext cx="10515600" cy="4351338"/>
          </a:xfrm>
        </p:spPr>
        <p:txBody>
          <a:bodyPr>
            <a:normAutofit/>
          </a:bodyPr>
          <a:lstStyle/>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YES! But the county health department needs to be consulted</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Presentation by the collaboration of the leadership representing CCCCO, CIOs, CSSOs, and ASCCC (Sorry for all the acronyms):</a:t>
            </a:r>
          </a:p>
          <a:p>
            <a:pPr marL="0" indent="0" algn="ctr">
              <a:buNone/>
            </a:pPr>
            <a:r>
              <a:rPr lang="en-US" sz="2200" b="1" dirty="0">
                <a:solidFill>
                  <a:srgbClr val="0000FF"/>
                </a:solidFill>
                <a:latin typeface="Tahoma" panose="020B0604030504040204" pitchFamily="34" charset="0"/>
                <a:ea typeface="Tahoma" panose="020B0604030504040204" pitchFamily="34" charset="0"/>
                <a:cs typeface="Tahoma" panose="020B0604030504040204" pitchFamily="34" charset="0"/>
              </a:rPr>
              <a:t>Planning for Fall 2020 in an Extended Health Emergency</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Outline to potential plans start on Slide 12, and Approach B (Slide 19) is closest to our exec discussions </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Approach B is modified for our needs on the next slide</a:t>
            </a:r>
          </a:p>
          <a:p>
            <a:r>
              <a:rPr lang="en-US" sz="2200" dirty="0">
                <a:solidFill>
                  <a:srgbClr val="0000FF"/>
                </a:solidFill>
                <a:latin typeface="Tahoma" panose="020B0604030504040204" pitchFamily="34" charset="0"/>
                <a:ea typeface="Tahoma" panose="020B0604030504040204" pitchFamily="34" charset="0"/>
                <a:cs typeface="Tahoma" panose="020B0604030504040204" pitchFamily="34" charset="0"/>
              </a:rPr>
              <a:t>We will probably need the San Bernardino County Department of Health’s conditions to allow face-to-face</a:t>
            </a:r>
          </a:p>
        </p:txBody>
      </p:sp>
    </p:spTree>
    <p:extLst>
      <p:ext uri="{BB962C8B-B14F-4D97-AF65-F5344CB8AC3E}">
        <p14:creationId xmlns:p14="http://schemas.microsoft.com/office/powerpoint/2010/main" val="282586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379535" y="1783959"/>
            <a:ext cx="5012343" cy="2889114"/>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800" dirty="0">
                <a:latin typeface="+mj-lt"/>
                <a:ea typeface="+mj-ea"/>
                <a:cs typeface="+mj-cs"/>
              </a:rPr>
              <a:t>Planning course offerings and course modes</a:t>
            </a:r>
          </a:p>
          <a:p>
            <a:pPr>
              <a:lnSpc>
                <a:spcPct val="90000"/>
              </a:lnSpc>
              <a:spcBef>
                <a:spcPct val="0"/>
              </a:spcBef>
              <a:spcAft>
                <a:spcPts val="600"/>
              </a:spcAft>
            </a:pPr>
            <a:endParaRPr lang="en-US" sz="3800" dirty="0">
              <a:latin typeface="+mj-lt"/>
              <a:ea typeface="+mj-ea"/>
              <a:cs typeface="+mj-cs"/>
            </a:endParaRPr>
          </a:p>
          <a:p>
            <a:pPr>
              <a:lnSpc>
                <a:spcPct val="90000"/>
              </a:lnSpc>
              <a:spcBef>
                <a:spcPct val="0"/>
              </a:spcBef>
              <a:spcAft>
                <a:spcPts val="600"/>
              </a:spcAft>
            </a:pPr>
            <a:r>
              <a:rPr lang="en-US" sz="3800" dirty="0">
                <a:latin typeface="+mj-lt"/>
                <a:ea typeface="+mj-ea"/>
                <a:cs typeface="+mj-cs"/>
              </a:rPr>
              <a:t>Fall 2020</a:t>
            </a:r>
          </a:p>
        </p:txBody>
      </p:sp>
      <p:pic>
        <p:nvPicPr>
          <p:cNvPr id="2" name="Picture 1">
            <a:extLst>
              <a:ext uri="{FF2B5EF4-FFF2-40B4-BE49-F238E27FC236}">
                <a16:creationId xmlns:a16="http://schemas.microsoft.com/office/drawing/2014/main" id="{D01E04F9-D06E-EA4B-BF86-E42F3BE0ED71}"/>
              </a:ext>
            </a:extLst>
          </p:cNvPr>
          <p:cNvPicPr>
            <a:picLocks noChangeAspect="1"/>
          </p:cNvPicPr>
          <p:nvPr/>
        </p:nvPicPr>
        <p:blipFill rotWithShape="1">
          <a:blip r:embed="rId3"/>
          <a:srcRect l="9129" r="3030"/>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410596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87079"/>
            <a:ext cx="10088880" cy="1325563"/>
          </a:xfrm>
        </p:spPr>
        <p:txBody>
          <a:bodyPr>
            <a:normAutofit/>
          </a:bodyPr>
          <a:lstStyle/>
          <a:p>
            <a:r>
              <a:rPr lang="en-US" b="1" dirty="0">
                <a:latin typeface="+mn-lt"/>
              </a:rPr>
              <a:t>Alternate Approaches to Planning for Fall:</a:t>
            </a:r>
          </a:p>
        </p:txBody>
      </p:sp>
      <p:sp>
        <p:nvSpPr>
          <p:cNvPr id="3" name="Content Placeholder 2"/>
          <p:cNvSpPr>
            <a:spLocks noGrp="1"/>
          </p:cNvSpPr>
          <p:nvPr>
            <p:ph idx="1"/>
          </p:nvPr>
        </p:nvSpPr>
        <p:spPr>
          <a:xfrm>
            <a:off x="318977" y="1594885"/>
            <a:ext cx="9769903" cy="4976036"/>
          </a:xfrm>
        </p:spPr>
        <p:txBody>
          <a:bodyPr anchor="ctr">
            <a:noAutofit/>
          </a:bodyPr>
          <a:lstStyle/>
          <a:p>
            <a:pPr marL="0">
              <a:lnSpc>
                <a:spcPct val="100000"/>
              </a:lnSpc>
              <a:spcBef>
                <a:spcPts val="0"/>
              </a:spcBef>
            </a:pPr>
            <a:r>
              <a:rPr lang="en-US" b="1" dirty="0"/>
              <a:t>Approach A:</a:t>
            </a:r>
          </a:p>
          <a:p>
            <a:pPr lvl="2"/>
            <a:r>
              <a:rPr lang="en-US" sz="2800" b="1" dirty="0"/>
              <a:t>Traditional schedule &amp; kick the decisions to transition face-to-face classes to DE to late summer.</a:t>
            </a:r>
          </a:p>
          <a:p>
            <a:pPr>
              <a:tabLst>
                <a:tab pos="288925" algn="l"/>
                <a:tab pos="342900" algn="l"/>
              </a:tabLst>
            </a:pPr>
            <a:r>
              <a:rPr lang="en-US" b="1" dirty="0"/>
              <a:t>Approach B:</a:t>
            </a:r>
          </a:p>
          <a:p>
            <a:pPr lvl="2">
              <a:tabLst>
                <a:tab pos="288925" algn="l"/>
                <a:tab pos="342900" algn="l"/>
              </a:tabLst>
            </a:pPr>
            <a:r>
              <a:rPr lang="en-US" sz="2800" b="1" dirty="0"/>
              <a:t>Schedule most classes via DE but allow flexibility      or a for a limited number of courses to transition to             face-to-face mode during the Fall semester as       conditions allow. 	</a:t>
            </a:r>
          </a:p>
          <a:p>
            <a:r>
              <a:rPr lang="en-US" b="1" dirty="0"/>
              <a:t>Approach C:</a:t>
            </a:r>
            <a:r>
              <a:rPr lang="en-US" dirty="0"/>
              <a:t>	</a:t>
            </a:r>
          </a:p>
          <a:p>
            <a:pPr lvl="2"/>
            <a:r>
              <a:rPr lang="en-US" sz="2800" b="1" dirty="0"/>
              <a:t>Make the final decision to offer all courses in a DE mode prior to student registration starts (end of Spring 20). </a:t>
            </a:r>
          </a:p>
        </p:txBody>
      </p:sp>
      <p:pic>
        <p:nvPicPr>
          <p:cNvPr id="5" name="Picture 4">
            <a:extLst>
              <a:ext uri="{FF2B5EF4-FFF2-40B4-BE49-F238E27FC236}">
                <a16:creationId xmlns:a16="http://schemas.microsoft.com/office/drawing/2014/main" id="{8DA2B8B2-8869-E54F-81B7-80EFEACA4B3E}"/>
              </a:ext>
            </a:extLst>
          </p:cNvPr>
          <p:cNvPicPr>
            <a:picLocks noChangeAspect="1"/>
          </p:cNvPicPr>
          <p:nvPr/>
        </p:nvPicPr>
        <p:blipFill>
          <a:blip r:embed="rId3"/>
          <a:stretch>
            <a:fillRect/>
          </a:stretch>
        </p:blipFill>
        <p:spPr>
          <a:xfrm>
            <a:off x="9254442" y="3019615"/>
            <a:ext cx="1462088" cy="818769"/>
          </a:xfrm>
          <a:prstGeom prst="rect">
            <a:avLst/>
          </a:prstGeom>
        </p:spPr>
      </p:pic>
    </p:spTree>
    <p:extLst>
      <p:ext uri="{BB962C8B-B14F-4D97-AF65-F5344CB8AC3E}">
        <p14:creationId xmlns:p14="http://schemas.microsoft.com/office/powerpoint/2010/main" val="1135386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09606" y="2745204"/>
            <a:ext cx="11579193" cy="4112796"/>
          </a:xfrm>
        </p:spPr>
        <p:txBody>
          <a:bodyPr anchor="ctr">
            <a:normAutofit fontScale="62500" lnSpcReduction="20000"/>
          </a:bodyPr>
          <a:lstStyle/>
          <a:p>
            <a:pPr lvl="2">
              <a:lnSpc>
                <a:spcPct val="120000"/>
              </a:lnSpc>
            </a:pPr>
            <a:r>
              <a:rPr lang="en-US" sz="2800" b="1" dirty="0">
                <a:ea typeface="Tahoma" panose="020B0604030504040204" pitchFamily="34" charset="0"/>
                <a:cs typeface="Tahoma" panose="020B0604030504040204" pitchFamily="34" charset="0"/>
              </a:rPr>
              <a:t>Advantages:</a:t>
            </a:r>
            <a:r>
              <a:rPr lang="en-US" sz="2800" dirty="0">
                <a:ea typeface="Tahoma" panose="020B0604030504040204" pitchFamily="34" charset="0"/>
                <a:cs typeface="Tahoma" panose="020B0604030504040204" pitchFamily="34" charset="0"/>
              </a:rPr>
              <a:t> </a:t>
            </a:r>
          </a:p>
          <a:p>
            <a:pPr lvl="3">
              <a:lnSpc>
                <a:spcPct val="120000"/>
              </a:lnSpc>
            </a:pPr>
            <a:r>
              <a:rPr lang="en-US" sz="2800" dirty="0">
                <a:ea typeface="Tahoma" panose="020B0604030504040204" pitchFamily="34" charset="0"/>
                <a:cs typeface="Tahoma" panose="020B0604030504040204" pitchFamily="34" charset="0"/>
              </a:rPr>
              <a:t>Colleges have the flexibility to move to face-to-face to DE if conditions allow for this. </a:t>
            </a:r>
          </a:p>
          <a:p>
            <a:pPr lvl="2"/>
            <a:endParaRPr lang="en-US" sz="2800" b="1" dirty="0">
              <a:ea typeface="Tahoma" panose="020B0604030504040204" pitchFamily="34" charset="0"/>
              <a:cs typeface="Tahoma" panose="020B0604030504040204" pitchFamily="34" charset="0"/>
            </a:endParaRPr>
          </a:p>
          <a:p>
            <a:pPr lvl="2"/>
            <a:r>
              <a:rPr lang="en-US" sz="2800" b="1" dirty="0">
                <a:ea typeface="Tahoma" panose="020B0604030504040204" pitchFamily="34" charset="0"/>
                <a:cs typeface="Tahoma" panose="020B0604030504040204" pitchFamily="34" charset="0"/>
              </a:rPr>
              <a:t>Disadvantages:</a:t>
            </a:r>
          </a:p>
          <a:p>
            <a:pPr lvl="3">
              <a:lnSpc>
                <a:spcPct val="120000"/>
              </a:lnSpc>
            </a:pPr>
            <a:r>
              <a:rPr lang="en-US" sz="2800" dirty="0">
                <a:ea typeface="Tahoma" panose="020B0604030504040204" pitchFamily="34" charset="0"/>
                <a:cs typeface="Tahoma" panose="020B0604030504040204" pitchFamily="34" charset="0"/>
              </a:rPr>
              <a:t>Students will not be certain of the course delivery modes until late summer.</a:t>
            </a:r>
          </a:p>
          <a:p>
            <a:pPr lvl="3">
              <a:lnSpc>
                <a:spcPct val="120000"/>
              </a:lnSpc>
            </a:pPr>
            <a:r>
              <a:rPr lang="en-US" sz="2800" dirty="0">
                <a:ea typeface="Tahoma" panose="020B0604030504040204" pitchFamily="34" charset="0"/>
                <a:cs typeface="Tahoma" panose="020B0604030504040204" pitchFamily="34" charset="0"/>
              </a:rPr>
              <a:t>With less certainty, students will be less able to plan their lives. </a:t>
            </a:r>
          </a:p>
          <a:p>
            <a:pPr marL="1371600" lvl="3" indent="0">
              <a:lnSpc>
                <a:spcPct val="120000"/>
              </a:lnSpc>
              <a:buNone/>
            </a:pPr>
            <a:r>
              <a:rPr lang="en-US" sz="2800" dirty="0">
                <a:ea typeface="Tahoma" panose="020B0604030504040204" pitchFamily="34" charset="0"/>
                <a:cs typeface="Tahoma" panose="020B0604030504040204" pitchFamily="34" charset="0"/>
              </a:rPr>
              <a:t>   </a:t>
            </a:r>
          </a:p>
          <a:p>
            <a:pPr lvl="3">
              <a:lnSpc>
                <a:spcPct val="120000"/>
              </a:lnSpc>
            </a:pPr>
            <a:r>
              <a:rPr lang="en-US" sz="2800" dirty="0">
                <a:ea typeface="Tahoma" panose="020B0604030504040204" pitchFamily="34" charset="0"/>
                <a:cs typeface="Tahoma" panose="020B0604030504040204" pitchFamily="34" charset="0"/>
              </a:rPr>
              <a:t>Faculty will need two different preps for fall because they will not have a final direction on the delivery mode. This will be particularly challenging for for faculty, new to teaching in a DE mode.  </a:t>
            </a:r>
          </a:p>
          <a:p>
            <a:pPr lvl="4"/>
            <a:endParaRPr lang="en-US" sz="2800" dirty="0">
              <a:ea typeface="Tahoma" panose="020B0604030504040204" pitchFamily="34" charset="0"/>
              <a:cs typeface="Tahoma" panose="020B0604030504040204" pitchFamily="34" charset="0"/>
            </a:endParaRPr>
          </a:p>
          <a:p>
            <a:pPr lvl="3">
              <a:lnSpc>
                <a:spcPct val="120000"/>
              </a:lnSpc>
            </a:pPr>
            <a:r>
              <a:rPr lang="en-US" sz="2800" dirty="0">
                <a:ea typeface="Tahoma" panose="020B0604030504040204" pitchFamily="34" charset="0"/>
                <a:cs typeface="Tahoma" panose="020B0604030504040204" pitchFamily="34" charset="0"/>
              </a:rPr>
              <a:t>Faculty and students with courses that are not appropriate to be taught in a DE mode may face class cancellations in late summer.</a:t>
            </a:r>
          </a:p>
          <a:p>
            <a:pPr lvl="2"/>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D327FB07-1C72-D347-AE44-E5058CF41944}"/>
              </a:ext>
            </a:extLst>
          </p:cNvPr>
          <p:cNvSpPr txBox="1"/>
          <p:nvPr/>
        </p:nvSpPr>
        <p:spPr>
          <a:xfrm>
            <a:off x="640082" y="1022350"/>
            <a:ext cx="10907258" cy="1077218"/>
          </a:xfrm>
          <a:prstGeom prst="rect">
            <a:avLst/>
          </a:prstGeom>
          <a:noFill/>
        </p:spPr>
        <p:txBody>
          <a:bodyPr wrap="square" rtlCol="0">
            <a:spAutoFit/>
          </a:bodyPr>
          <a:lstStyle/>
          <a:p>
            <a:r>
              <a:rPr lang="en-US" sz="3200" b="1" dirty="0">
                <a:ea typeface="Tahoma" panose="020B0604030504040204" pitchFamily="34" charset="0"/>
                <a:cs typeface="Tahoma" panose="020B0604030504040204" pitchFamily="34" charset="0"/>
              </a:rPr>
              <a:t>Approach A</a:t>
            </a:r>
            <a:r>
              <a:rPr lang="en-US" sz="3200" b="1" dirty="0"/>
              <a:t>:  Kick the final decisions on transitioning face-to-face classes to DE mode to late summer.</a:t>
            </a:r>
            <a:endParaRPr lang="en-US" dirty="0"/>
          </a:p>
        </p:txBody>
      </p:sp>
    </p:spTree>
    <p:extLst>
      <p:ext uri="{BB962C8B-B14F-4D97-AF65-F5344CB8AC3E}">
        <p14:creationId xmlns:p14="http://schemas.microsoft.com/office/powerpoint/2010/main" val="332482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09606" y="2745204"/>
            <a:ext cx="11579193" cy="4112796"/>
          </a:xfrm>
        </p:spPr>
        <p:txBody>
          <a:bodyPr anchor="ctr">
            <a:normAutofit fontScale="25000" lnSpcReduction="20000"/>
          </a:bodyPr>
          <a:lstStyle/>
          <a:p>
            <a:pPr>
              <a:lnSpc>
                <a:spcPct val="120000"/>
              </a:lnSpc>
              <a:spcBef>
                <a:spcPts val="0"/>
              </a:spcBef>
            </a:pPr>
            <a:r>
              <a:rPr lang="en-US" sz="6200" b="1" dirty="0">
                <a:ea typeface="Tahoma" panose="020B0604030504040204" pitchFamily="34" charset="0"/>
                <a:cs typeface="Tahoma" panose="020B0604030504040204" pitchFamily="34" charset="0"/>
              </a:rPr>
              <a:t>Advantages:</a:t>
            </a:r>
            <a:r>
              <a:rPr lang="en-US" sz="6200" dirty="0">
                <a:ea typeface="Tahoma" panose="020B0604030504040204" pitchFamily="34" charset="0"/>
                <a:cs typeface="Tahoma" panose="020B0604030504040204" pitchFamily="34" charset="0"/>
              </a:rPr>
              <a:t> </a:t>
            </a:r>
          </a:p>
          <a:p>
            <a:pPr lvl="1">
              <a:lnSpc>
                <a:spcPct val="120000"/>
              </a:lnSpc>
              <a:spcBef>
                <a:spcPts val="0"/>
              </a:spcBef>
            </a:pPr>
            <a:r>
              <a:rPr lang="en-US" sz="6200" dirty="0">
                <a:ea typeface="Tahoma" panose="020B0604030504040204" pitchFamily="34" charset="0"/>
                <a:cs typeface="Tahoma" panose="020B0604030504040204" pitchFamily="34" charset="0"/>
              </a:rPr>
              <a:t>Colleges have the flexibility to move DE classes to a full or partial face-to-face mode throughout Fall semester </a:t>
            </a:r>
          </a:p>
          <a:p>
            <a:pPr lvl="2">
              <a:lnSpc>
                <a:spcPct val="120000"/>
              </a:lnSpc>
              <a:spcBef>
                <a:spcPts val="0"/>
              </a:spcBef>
            </a:pPr>
            <a:endParaRPr lang="en-US" sz="6200" b="1" dirty="0">
              <a:ea typeface="Tahoma" panose="020B0604030504040204" pitchFamily="34" charset="0"/>
              <a:cs typeface="Tahoma" panose="020B0604030504040204" pitchFamily="34" charset="0"/>
            </a:endParaRPr>
          </a:p>
          <a:p>
            <a:pPr>
              <a:lnSpc>
                <a:spcPct val="120000"/>
              </a:lnSpc>
              <a:spcBef>
                <a:spcPts val="0"/>
              </a:spcBef>
            </a:pPr>
            <a:r>
              <a:rPr lang="en-US" sz="6200" b="1" dirty="0">
                <a:ea typeface="Tahoma" panose="020B0604030504040204" pitchFamily="34" charset="0"/>
                <a:cs typeface="Tahoma" panose="020B0604030504040204" pitchFamily="34" charset="0"/>
              </a:rPr>
              <a:t>Disadvantages:</a:t>
            </a:r>
          </a:p>
          <a:p>
            <a:pPr lvl="1">
              <a:lnSpc>
                <a:spcPct val="120000"/>
              </a:lnSpc>
              <a:spcBef>
                <a:spcPts val="0"/>
              </a:spcBef>
            </a:pPr>
            <a:r>
              <a:rPr lang="en-US" sz="6200" dirty="0">
                <a:ea typeface="Tahoma" panose="020B0604030504040204" pitchFamily="34" charset="0"/>
                <a:cs typeface="Tahoma" panose="020B0604030504040204" pitchFamily="34" charset="0"/>
              </a:rPr>
              <a:t>The transition to face-to-face offerings from DE mode during the fall semester will be difficult for colleges to navigate. This will cause increased complexity on college campuses. </a:t>
            </a:r>
          </a:p>
          <a:p>
            <a:pPr lvl="3">
              <a:lnSpc>
                <a:spcPct val="120000"/>
              </a:lnSpc>
              <a:spcBef>
                <a:spcPts val="0"/>
              </a:spcBef>
            </a:pPr>
            <a:endParaRPr lang="en-US" sz="6200" dirty="0">
              <a:ea typeface="Tahoma" panose="020B0604030504040204" pitchFamily="34" charset="0"/>
              <a:cs typeface="Tahoma" panose="020B0604030504040204" pitchFamily="34" charset="0"/>
            </a:endParaRPr>
          </a:p>
          <a:p>
            <a:pPr lvl="1">
              <a:lnSpc>
                <a:spcPct val="120000"/>
              </a:lnSpc>
              <a:spcBef>
                <a:spcPts val="0"/>
              </a:spcBef>
            </a:pPr>
            <a:r>
              <a:rPr lang="en-US" sz="6200" dirty="0">
                <a:ea typeface="Tahoma" panose="020B0604030504040204" pitchFamily="34" charset="0"/>
                <a:cs typeface="Tahoma" panose="020B0604030504040204" pitchFamily="34" charset="0"/>
              </a:rPr>
              <a:t>With less certainty, students will be less able to plan their lives. </a:t>
            </a:r>
          </a:p>
          <a:p>
            <a:pPr marL="1371600" lvl="3" indent="0">
              <a:lnSpc>
                <a:spcPct val="120000"/>
              </a:lnSpc>
              <a:spcBef>
                <a:spcPts val="0"/>
              </a:spcBef>
              <a:buNone/>
            </a:pPr>
            <a:r>
              <a:rPr lang="en-US" sz="6200" dirty="0">
                <a:ea typeface="Tahoma" panose="020B0604030504040204" pitchFamily="34" charset="0"/>
                <a:cs typeface="Tahoma" panose="020B0604030504040204" pitchFamily="34" charset="0"/>
              </a:rPr>
              <a:t>   </a:t>
            </a:r>
          </a:p>
          <a:p>
            <a:pPr lvl="1">
              <a:lnSpc>
                <a:spcPct val="120000"/>
              </a:lnSpc>
              <a:spcBef>
                <a:spcPts val="0"/>
              </a:spcBef>
            </a:pPr>
            <a:r>
              <a:rPr lang="en-US" sz="6200" dirty="0">
                <a:ea typeface="Tahoma" panose="020B0604030504040204" pitchFamily="34" charset="0"/>
                <a:cs typeface="Tahoma" panose="020B0604030504040204" pitchFamily="34" charset="0"/>
              </a:rPr>
              <a:t>Faculty may still need to two different preps for fall because they will not have a final direction on the delivery mode. </a:t>
            </a:r>
          </a:p>
          <a:p>
            <a:pPr lvl="1">
              <a:lnSpc>
                <a:spcPct val="120000"/>
              </a:lnSpc>
              <a:spcBef>
                <a:spcPts val="0"/>
              </a:spcBef>
            </a:pPr>
            <a:r>
              <a:rPr lang="en-US" sz="6200" dirty="0">
                <a:ea typeface="Tahoma" panose="020B0604030504040204" pitchFamily="34" charset="0"/>
                <a:cs typeface="Tahoma" panose="020B0604030504040204" pitchFamily="34" charset="0"/>
              </a:rPr>
              <a:t>This will be particularly challenging for for faculty new to teaching in a DE mode.  </a:t>
            </a:r>
          </a:p>
          <a:p>
            <a:pPr lvl="4">
              <a:lnSpc>
                <a:spcPct val="120000"/>
              </a:lnSpc>
              <a:spcBef>
                <a:spcPts val="0"/>
              </a:spcBef>
            </a:pPr>
            <a:endParaRPr lang="en-US" sz="6200" dirty="0">
              <a:ea typeface="Tahoma" panose="020B0604030504040204" pitchFamily="34" charset="0"/>
              <a:cs typeface="Tahoma" panose="020B0604030504040204" pitchFamily="34" charset="0"/>
            </a:endParaRPr>
          </a:p>
          <a:p>
            <a:pPr lvl="1">
              <a:lnSpc>
                <a:spcPct val="120000"/>
              </a:lnSpc>
              <a:spcBef>
                <a:spcPts val="0"/>
              </a:spcBef>
            </a:pPr>
            <a:r>
              <a:rPr lang="en-US" sz="6200" dirty="0">
                <a:ea typeface="Tahoma" panose="020B0604030504040204" pitchFamily="34" charset="0"/>
                <a:cs typeface="Tahoma" panose="020B0604030504040204" pitchFamily="34" charset="0"/>
              </a:rPr>
              <a:t>Faculty and students with courses that are not appropriate to be taught in a DE mode may face class cancellations </a:t>
            </a:r>
          </a:p>
          <a:p>
            <a:pPr lvl="2"/>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D327FB07-1C72-D347-AE44-E5058CF41944}"/>
              </a:ext>
            </a:extLst>
          </p:cNvPr>
          <p:cNvSpPr txBox="1"/>
          <p:nvPr/>
        </p:nvSpPr>
        <p:spPr>
          <a:xfrm>
            <a:off x="640082" y="1022350"/>
            <a:ext cx="11142208" cy="1077218"/>
          </a:xfrm>
          <a:prstGeom prst="rect">
            <a:avLst/>
          </a:prstGeom>
          <a:noFill/>
        </p:spPr>
        <p:txBody>
          <a:bodyPr wrap="square" rtlCol="0">
            <a:spAutoFit/>
          </a:bodyPr>
          <a:lstStyle/>
          <a:p>
            <a:r>
              <a:rPr lang="en-US" sz="3200" b="1" dirty="0">
                <a:ea typeface="Tahoma" panose="020B0604030504040204" pitchFamily="34" charset="0"/>
                <a:cs typeface="Tahoma" panose="020B0604030504040204" pitchFamily="34" charset="0"/>
              </a:rPr>
              <a:t>Approach B</a:t>
            </a:r>
            <a:r>
              <a:rPr lang="en-US" sz="3200" b="1" dirty="0"/>
              <a:t>:  Schedule via DE but allow flexibility for a limited number of courses to transition to face-to-face mode during Fall</a:t>
            </a:r>
            <a:endParaRPr lang="en-US" dirty="0"/>
          </a:p>
        </p:txBody>
      </p:sp>
    </p:spTree>
    <p:extLst>
      <p:ext uri="{BB962C8B-B14F-4D97-AF65-F5344CB8AC3E}">
        <p14:creationId xmlns:p14="http://schemas.microsoft.com/office/powerpoint/2010/main" val="2423537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12935" y="2490436"/>
            <a:ext cx="10738879" cy="3961164"/>
          </a:xfrm>
        </p:spPr>
        <p:txBody>
          <a:bodyPr anchor="ctr">
            <a:normAutofit fontScale="92500" lnSpcReduction="10000"/>
          </a:bodyPr>
          <a:lstStyle/>
          <a:p>
            <a:pPr marL="457200" lvl="1" indent="0">
              <a:buNone/>
            </a:pPr>
            <a:endParaRPr lang="en-US" dirty="0">
              <a:ea typeface="Tahoma" panose="020B0604030504040204" pitchFamily="34" charset="0"/>
              <a:cs typeface="Tahoma" panose="020B0604030504040204" pitchFamily="34" charset="0"/>
            </a:endParaRPr>
          </a:p>
          <a:p>
            <a:pPr lvl="2"/>
            <a:r>
              <a:rPr lang="en-US" sz="2400" b="1" dirty="0">
                <a:ea typeface="Tahoma" panose="020B0604030504040204" pitchFamily="34" charset="0"/>
                <a:cs typeface="Tahoma" panose="020B0604030504040204" pitchFamily="34" charset="0"/>
              </a:rPr>
              <a:t>Advantages: </a:t>
            </a:r>
          </a:p>
          <a:p>
            <a:pPr lvl="3"/>
            <a:r>
              <a:rPr lang="en-US" sz="2400" dirty="0">
                <a:ea typeface="Tahoma" panose="020B0604030504040204" pitchFamily="34" charset="0"/>
                <a:cs typeface="Tahoma" panose="020B0604030504040204" pitchFamily="34" charset="0"/>
              </a:rPr>
              <a:t>Students will have a clear direction for Fall</a:t>
            </a:r>
          </a:p>
          <a:p>
            <a:pPr lvl="3"/>
            <a:r>
              <a:rPr lang="en-US" sz="2400" dirty="0">
                <a:ea typeface="Tahoma" panose="020B0604030504040204" pitchFamily="34" charset="0"/>
                <a:cs typeface="Tahoma" panose="020B0604030504040204" pitchFamily="34" charset="0"/>
              </a:rPr>
              <a:t>College campuses will have a clear direction for Fall</a:t>
            </a:r>
          </a:p>
          <a:p>
            <a:pPr lvl="3"/>
            <a:r>
              <a:rPr lang="en-US" sz="2400" dirty="0">
                <a:ea typeface="Tahoma" panose="020B0604030504040204" pitchFamily="34" charset="0"/>
                <a:cs typeface="Tahoma" panose="020B0604030504040204" pitchFamily="34" charset="0"/>
              </a:rPr>
              <a:t>Faculty will have a clear direction for Fall</a:t>
            </a:r>
          </a:p>
          <a:p>
            <a:pPr lvl="4"/>
            <a:r>
              <a:rPr lang="en-US" sz="2400" dirty="0">
                <a:ea typeface="Tahoma" panose="020B0604030504040204" pitchFamily="34" charset="0"/>
                <a:cs typeface="Tahoma" panose="020B0604030504040204" pitchFamily="34" charset="0"/>
              </a:rPr>
              <a:t>Faculty will be able to do one prep for Fall</a:t>
            </a:r>
          </a:p>
          <a:p>
            <a:pPr lvl="4"/>
            <a:endParaRPr lang="en-US" sz="2400" dirty="0">
              <a:ea typeface="Tahoma" panose="020B0604030504040204" pitchFamily="34" charset="0"/>
              <a:cs typeface="Tahoma" panose="020B0604030504040204" pitchFamily="34" charset="0"/>
            </a:endParaRPr>
          </a:p>
          <a:p>
            <a:pPr lvl="2"/>
            <a:r>
              <a:rPr lang="en-US" sz="2400" b="1" dirty="0">
                <a:ea typeface="Tahoma" panose="020B0604030504040204" pitchFamily="34" charset="0"/>
                <a:cs typeface="Tahoma" panose="020B0604030504040204" pitchFamily="34" charset="0"/>
              </a:rPr>
              <a:t>Disadvantages:</a:t>
            </a:r>
          </a:p>
          <a:p>
            <a:pPr lvl="3"/>
            <a:r>
              <a:rPr lang="en-US" sz="2400" dirty="0">
                <a:ea typeface="Tahoma" panose="020B0604030504040204" pitchFamily="34" charset="0"/>
                <a:cs typeface="Tahoma" panose="020B0604030504040204" pitchFamily="34" charset="0"/>
              </a:rPr>
              <a:t>What if conditions do change? </a:t>
            </a:r>
          </a:p>
          <a:p>
            <a:pPr lvl="3"/>
            <a:r>
              <a:rPr lang="en-US" sz="2400" dirty="0">
                <a:ea typeface="Tahoma" panose="020B0604030504040204" pitchFamily="34" charset="0"/>
                <a:cs typeface="Tahoma" panose="020B0604030504040204" pitchFamily="34" charset="0"/>
              </a:rPr>
              <a:t>Will students who are in classes that would be better if offered in face-to-face mode, have less than idea learning experiences. </a:t>
            </a:r>
          </a:p>
          <a:p>
            <a:pPr lvl="2"/>
            <a:endParaRPr lang="en-US" sz="1500"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D327FB07-1C72-D347-AE44-E5058CF41944}"/>
              </a:ext>
            </a:extLst>
          </p:cNvPr>
          <p:cNvSpPr txBox="1"/>
          <p:nvPr/>
        </p:nvSpPr>
        <p:spPr>
          <a:xfrm>
            <a:off x="640082" y="1022350"/>
            <a:ext cx="11142208" cy="1354217"/>
          </a:xfrm>
          <a:prstGeom prst="rect">
            <a:avLst/>
          </a:prstGeom>
          <a:noFill/>
        </p:spPr>
        <p:txBody>
          <a:bodyPr wrap="square" rtlCol="0">
            <a:spAutoFit/>
          </a:bodyPr>
          <a:lstStyle/>
          <a:p>
            <a:r>
              <a:rPr lang="en-US" sz="3200" b="1" dirty="0">
                <a:ea typeface="Tahoma" panose="020B0604030504040204" pitchFamily="34" charset="0"/>
                <a:cs typeface="Tahoma" panose="020B0604030504040204" pitchFamily="34" charset="0"/>
              </a:rPr>
              <a:t>Approach C: </a:t>
            </a:r>
            <a:r>
              <a:rPr lang="en-US" sz="3200" b="1" dirty="0"/>
              <a:t>Make the final decision to offer all courses in a DE mode prior to student registration starts (end of Spring 20). </a:t>
            </a:r>
          </a:p>
          <a:p>
            <a:endParaRPr lang="en-US" dirty="0"/>
          </a:p>
        </p:txBody>
      </p:sp>
    </p:spTree>
    <p:extLst>
      <p:ext uri="{BB962C8B-B14F-4D97-AF65-F5344CB8AC3E}">
        <p14:creationId xmlns:p14="http://schemas.microsoft.com/office/powerpoint/2010/main" val="2330591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faultSectionNames xmlns="53dc803e-bae0-413c-934a-a9bb759eba5c" xsi:nil="true"/>
    <StudentGroups xmlns="53dc803e-bae0-413c-934a-a9bb759eba5c" xsi:nil="true"/>
    <Owner xmlns="53dc803e-bae0-413c-934a-a9bb759eba5c">
      <UserInfo>
        <DisplayName/>
        <AccountId xsi:nil="true"/>
        <AccountType/>
      </UserInfo>
    </Owner>
    <AppVersion xmlns="53dc803e-bae0-413c-934a-a9bb759eba5c" xsi:nil="true"/>
    <NotebookType xmlns="53dc803e-bae0-413c-934a-a9bb759eba5c" xsi:nil="true"/>
    <Students xmlns="53dc803e-bae0-413c-934a-a9bb759eba5c">
      <UserInfo>
        <DisplayName/>
        <AccountId xsi:nil="true"/>
        <AccountType/>
      </UserInfo>
    </Students>
    <FolderType xmlns="53dc803e-bae0-413c-934a-a9bb759eba5c" xsi:nil="true"/>
    <Teachers xmlns="53dc803e-bae0-413c-934a-a9bb759eba5c">
      <UserInfo>
        <DisplayName/>
        <AccountId xsi:nil="true"/>
        <AccountType/>
      </UserInfo>
    </Teach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BEA5BE3E91DA944A7CC30C5DCDB6003" ma:contentTypeVersion="20" ma:contentTypeDescription="Create a new document." ma:contentTypeScope="" ma:versionID="3bcd2ebed8b6f712e091908c639ca9b7">
  <xsd:schema xmlns:xsd="http://www.w3.org/2001/XMLSchema" xmlns:xs="http://www.w3.org/2001/XMLSchema" xmlns:p="http://schemas.microsoft.com/office/2006/metadata/properties" xmlns:ns3="608e747a-ec7a-4114-8be8-58346ede73b9" xmlns:ns4="53dc803e-bae0-413c-934a-a9bb759eba5c" targetNamespace="http://schemas.microsoft.com/office/2006/metadata/properties" ma:root="true" ma:fieldsID="1651e1acea1d6a524d95e4618383347e" ns3:_="" ns4:_="">
    <xsd:import namespace="608e747a-ec7a-4114-8be8-58346ede73b9"/>
    <xsd:import namespace="53dc803e-bae0-413c-934a-a9bb759eba5c"/>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Teachers" minOccurs="0"/>
                <xsd:element ref="ns4:Students" minOccurs="0"/>
                <xsd:element ref="ns4:StudentGroups" minOccurs="0"/>
                <xsd:element ref="ns4:DefaultSectionNames" minOccurs="0"/>
                <xsd:element ref="ns4:AppVersion"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e747a-ec7a-4114-8be8-58346ede73b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dc803e-bae0-413c-934a-a9bb759eba5c" elementFormDefault="qualified">
    <xsd:import namespace="http://schemas.microsoft.com/office/2006/documentManagement/types"/>
    <xsd:import namespace="http://schemas.microsoft.com/office/infopath/2007/PartnerControls"/>
    <xsd:element name="NotebookType" ma:index="11" nillable="true" ma:displayName="Notebook Type" ma:indexed="tru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eachers" ma:index="14"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5"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Groups" ma:index="16" nillable="true" ma:displayName="StudentGroups" ma:internalName="StudentGroups">
      <xsd:simpleType>
        <xsd:restriction base="dms:Note">
          <xsd:maxLength value="255"/>
        </xsd:restriction>
      </xsd:simpleType>
    </xsd:element>
    <xsd:element name="DefaultSectionNames" ma:index="17" nillable="true" ma:displayName="Default Section Names" ma:internalName="DefaultSectionNames">
      <xsd:simpleType>
        <xsd:restriction base="dms:Note">
          <xsd:maxLength value="255"/>
        </xsd:restriction>
      </xsd:simpleType>
    </xsd:element>
    <xsd:element name="AppVersion" ma:index="18" nillable="true" ma:displayName="App Version" ma:internalName="AppVersion">
      <xsd:simpleType>
        <xsd:restriction base="dms:Text"/>
      </xsd:simpleType>
    </xsd:element>
    <xsd:element name="MediaServiceMetadata" ma:index="19" nillable="true" ma:displayName="MediaServiceMetadata" ma:description="" ma:hidden="true" ma:internalName="MediaServiceMetadata" ma:readOnly="true">
      <xsd:simpleType>
        <xsd:restriction base="dms:Note"/>
      </xsd:simpleType>
    </xsd:element>
    <xsd:element name="MediaServiceFastMetadata" ma:index="20" nillable="true" ma:displayName="MediaServiceFastMetadata" ma:description="" ma:hidden="true" ma:internalName="MediaServiceFastMetadata" ma:readOnly="true">
      <xsd:simpleType>
        <xsd:restriction base="dms:Note"/>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AutoTags" ma:index="23" nillable="true" ma:displayName="Tags" ma:internalName="MediaServiceAutoTags"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ServiceDateTaken" ma:index="26" nillable="true" ma:displayName="MediaServiceDateTaken" ma:hidden="true" ma:internalName="MediaServiceDateTaken" ma:readOnly="true">
      <xsd:simpleType>
        <xsd:restriction base="dms:Text"/>
      </xsd:simpleType>
    </xsd:element>
    <xsd:element name="MediaServiceLocation" ma:index="2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1C10F0-17C1-4BE5-8269-68C78FDD057E}">
  <ds:schemaRefs>
    <ds:schemaRef ds:uri="http://purl.org/dc/elements/1.1/"/>
    <ds:schemaRef ds:uri="http://schemas.microsoft.com/office/2006/metadata/properties"/>
    <ds:schemaRef ds:uri="http://purl.org/dc/terms/"/>
    <ds:schemaRef ds:uri="http://schemas.openxmlformats.org/package/2006/metadata/core-properties"/>
    <ds:schemaRef ds:uri="608e747a-ec7a-4114-8be8-58346ede73b9"/>
    <ds:schemaRef ds:uri="http://schemas.microsoft.com/office/2006/documentManagement/types"/>
    <ds:schemaRef ds:uri="http://schemas.microsoft.com/office/infopath/2007/PartnerControls"/>
    <ds:schemaRef ds:uri="53dc803e-bae0-413c-934a-a9bb759eba5c"/>
    <ds:schemaRef ds:uri="http://www.w3.org/XML/1998/namespace"/>
    <ds:schemaRef ds:uri="http://purl.org/dc/dcmitype/"/>
  </ds:schemaRefs>
</ds:datastoreItem>
</file>

<file path=customXml/itemProps2.xml><?xml version="1.0" encoding="utf-8"?>
<ds:datastoreItem xmlns:ds="http://schemas.openxmlformats.org/officeDocument/2006/customXml" ds:itemID="{93F3AC3C-594F-4224-9DB7-5E7C28697F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e747a-ec7a-4114-8be8-58346ede73b9"/>
    <ds:schemaRef ds:uri="53dc803e-bae0-413c-934a-a9bb759eb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DCDDBD-282B-41D0-91AF-3041B6E687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5555</TotalTime>
  <Words>1299</Words>
  <Application>Microsoft Office PowerPoint</Application>
  <PresentationFormat>Widescreen</PresentationFormat>
  <Paragraphs>118</Paragraphs>
  <Slides>16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Tahoma</vt:lpstr>
      <vt:lpstr>Office Theme</vt:lpstr>
      <vt:lpstr>8. Action Agenda Items</vt:lpstr>
      <vt:lpstr>PowerPoint Presentation</vt:lpstr>
      <vt:lpstr>PowerPoint Presentation</vt:lpstr>
      <vt:lpstr>Are there different options than strictly online?</vt:lpstr>
      <vt:lpstr>PowerPoint Presentation</vt:lpstr>
      <vt:lpstr>Alternate Approaches to Planning for Fall:</vt:lpstr>
      <vt:lpstr>PowerPoint Presentation</vt:lpstr>
      <vt:lpstr>PowerPoint Presentation</vt:lpstr>
      <vt:lpstr>PowerPoint Presentation</vt:lpstr>
      <vt:lpstr>Recommended Motion 2:   i. Labs on campus with social distancing  ii. Continuity of course delivery</vt:lpstr>
      <vt:lpstr>PowerPoint Presentation</vt:lpstr>
      <vt:lpstr>PowerPoint Presentation</vt:lpstr>
      <vt:lpstr>PowerPoint Presentation</vt:lpstr>
      <vt:lpstr>d. Collegial Consultation during the Summer   Current language in the by-laws 410: SPECIAL MEETINGS</vt:lpstr>
      <vt:lpstr>Academic Senate and the not- so- normal Summer</vt:lpstr>
      <vt:lpstr>d. Collegial Consultation during the Summer   Recommended Motion 7:</vt:lpstr>
    </vt:vector>
  </TitlesOfParts>
  <Company>San Bernardino Community College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Huston, Celia J.</dc:creator>
  <cp:lastModifiedBy>Huston, Celia J.</cp:lastModifiedBy>
  <cp:revision>26</cp:revision>
  <dcterms:created xsi:type="dcterms:W3CDTF">2020-04-24T22:20:41Z</dcterms:created>
  <dcterms:modified xsi:type="dcterms:W3CDTF">2020-04-30T18:20:09Z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0x0101007BEA5BE3E91DA944A7CC30C5DCDB6003</vt:lpwstr>
  </property>
</Properties>
</file>